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8.jpg"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256" r:id="rId2"/>
    <p:sldId id="360" r:id="rId3"/>
    <p:sldId id="264" r:id="rId4"/>
    <p:sldId id="263" r:id="rId5"/>
    <p:sldId id="267" r:id="rId6"/>
    <p:sldId id="265" r:id="rId7"/>
    <p:sldId id="293" r:id="rId8"/>
    <p:sldId id="357" r:id="rId9"/>
    <p:sldId id="359" r:id="rId10"/>
    <p:sldId id="316" r:id="rId11"/>
    <p:sldId id="268" r:id="rId12"/>
    <p:sldId id="269" r:id="rId13"/>
    <p:sldId id="270" r:id="rId14"/>
    <p:sldId id="284" r:id="rId15"/>
    <p:sldId id="285" r:id="rId16"/>
    <p:sldId id="286" r:id="rId17"/>
    <p:sldId id="287" r:id="rId18"/>
    <p:sldId id="288" r:id="rId19"/>
    <p:sldId id="289" r:id="rId20"/>
    <p:sldId id="310" r:id="rId21"/>
    <p:sldId id="271" r:id="rId22"/>
    <p:sldId id="274" r:id="rId23"/>
    <p:sldId id="275" r:id="rId24"/>
    <p:sldId id="276" r:id="rId25"/>
    <p:sldId id="280" r:id="rId26"/>
    <p:sldId id="283" r:id="rId27"/>
    <p:sldId id="290" r:id="rId28"/>
    <p:sldId id="291" r:id="rId29"/>
    <p:sldId id="282" r:id="rId30"/>
    <p:sldId id="311" r:id="rId31"/>
    <p:sldId id="312" r:id="rId32"/>
    <p:sldId id="313" r:id="rId33"/>
    <p:sldId id="315" r:id="rId34"/>
    <p:sldId id="317" r:id="rId35"/>
    <p:sldId id="362" r:id="rId36"/>
    <p:sldId id="324" r:id="rId37"/>
    <p:sldId id="266" r:id="rId38"/>
    <p:sldId id="262" r:id="rId39"/>
    <p:sldId id="345" r:id="rId40"/>
    <p:sldId id="346" r:id="rId41"/>
    <p:sldId id="347" r:id="rId42"/>
    <p:sldId id="348" r:id="rId43"/>
    <p:sldId id="349" r:id="rId44"/>
    <p:sldId id="350" r:id="rId45"/>
    <p:sldId id="334" r:id="rId46"/>
    <p:sldId id="337" r:id="rId47"/>
    <p:sldId id="335" r:id="rId48"/>
    <p:sldId id="339" r:id="rId49"/>
    <p:sldId id="338" r:id="rId50"/>
    <p:sldId id="341" r:id="rId51"/>
    <p:sldId id="342" r:id="rId52"/>
    <p:sldId id="340" r:id="rId53"/>
    <p:sldId id="344" r:id="rId54"/>
    <p:sldId id="343" r:id="rId55"/>
    <p:sldId id="325" r:id="rId56"/>
    <p:sldId id="351" r:id="rId57"/>
    <p:sldId id="318" r:id="rId58"/>
    <p:sldId id="257" r:id="rId59"/>
    <p:sldId id="329" r:id="rId60"/>
    <p:sldId id="331" r:id="rId61"/>
    <p:sldId id="330" r:id="rId62"/>
    <p:sldId id="295" r:id="rId63"/>
    <p:sldId id="296" r:id="rId64"/>
    <p:sldId id="297" r:id="rId65"/>
    <p:sldId id="298" r:id="rId66"/>
    <p:sldId id="299" r:id="rId67"/>
    <p:sldId id="300" r:id="rId68"/>
    <p:sldId id="301" r:id="rId69"/>
    <p:sldId id="302" r:id="rId70"/>
    <p:sldId id="303" r:id="rId71"/>
    <p:sldId id="319" r:id="rId72"/>
    <p:sldId id="333" r:id="rId73"/>
    <p:sldId id="352" r:id="rId74"/>
    <p:sldId id="353" r:id="rId75"/>
    <p:sldId id="354" r:id="rId76"/>
    <p:sldId id="355" r:id="rId77"/>
    <p:sldId id="356" r:id="rId78"/>
    <p:sldId id="320" r:id="rId79"/>
    <p:sldId id="304" r:id="rId80"/>
    <p:sldId id="323" r:id="rId81"/>
    <p:sldId id="332" r:id="rId82"/>
    <p:sldId id="294" r:id="rId83"/>
    <p:sldId id="273" r:id="rId84"/>
    <p:sldId id="322" r:id="rId85"/>
    <p:sldId id="361" r:id="rId86"/>
    <p:sldId id="27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80469" autoAdjust="0"/>
  </p:normalViewPr>
  <p:slideViewPr>
    <p:cSldViewPr snapToGrid="0">
      <p:cViewPr varScale="1">
        <p:scale>
          <a:sx n="66" d="100"/>
          <a:sy n="66" d="100"/>
        </p:scale>
        <p:origin x="496" y="48"/>
      </p:cViewPr>
      <p:guideLst/>
    </p:cSldViewPr>
  </p:slideViewPr>
  <p:notesTextViewPr>
    <p:cViewPr>
      <p:scale>
        <a:sx n="1" d="1"/>
        <a:sy n="1" d="1"/>
      </p:scale>
      <p:origin x="0" y="0"/>
    </p:cViewPr>
  </p:notesTextViewPr>
  <p:sorterViewPr>
    <p:cViewPr>
      <p:scale>
        <a:sx n="75" d="100"/>
        <a:sy n="75" d="100"/>
      </p:scale>
      <p:origin x="0" y="-7940"/>
    </p:cViewPr>
  </p:sorterViewPr>
  <p:notesViewPr>
    <p:cSldViewPr snapToGrid="0">
      <p:cViewPr varScale="1">
        <p:scale>
          <a:sx n="50" d="100"/>
          <a:sy n="50" d="100"/>
        </p:scale>
        <p:origin x="2640"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5C-44D9-BD1B-69B6460C72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5C-44D9-BD1B-69B6460C72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5C-44D9-BD1B-69B6460C72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5C-44D9-BD1B-69B6460C727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22F-4D29-BD7C-FC798D7D409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20220F-D751-4C74-AAD4-8CC64729E7D8}" type="doc">
      <dgm:prSet loTypeId="urn:microsoft.com/office/officeart/2005/8/layout/StepDownProcess" loCatId="process" qsTypeId="urn:microsoft.com/office/officeart/2005/8/quickstyle/simple1" qsCatId="simple" csTypeId="urn:microsoft.com/office/officeart/2005/8/colors/accent1_2" csCatId="accent1" phldr="0"/>
      <dgm:spPr/>
      <dgm:t>
        <a:bodyPr/>
        <a:lstStyle/>
        <a:p>
          <a:endParaRPr lang="en-US"/>
        </a:p>
      </dgm:t>
    </dgm:pt>
    <dgm:pt modelId="{68F75B9D-414D-4B58-800E-3153BDD52EC8}">
      <dgm:prSet phldrT="[Text]" phldr="1"/>
      <dgm:spPr/>
      <dgm:t>
        <a:bodyPr/>
        <a:lstStyle/>
        <a:p>
          <a:endParaRPr lang="en-US" dirty="0"/>
        </a:p>
      </dgm:t>
    </dgm:pt>
    <dgm:pt modelId="{38EE93C3-0909-4246-9779-18386CAD7B48}" type="parTrans" cxnId="{8FBC8AD8-BA1C-411A-B694-224731A94C0A}">
      <dgm:prSet/>
      <dgm:spPr/>
      <dgm:t>
        <a:bodyPr/>
        <a:lstStyle/>
        <a:p>
          <a:endParaRPr lang="en-US"/>
        </a:p>
      </dgm:t>
    </dgm:pt>
    <dgm:pt modelId="{1C825810-BA0C-48E6-817E-20FFED59F0CE}" type="sibTrans" cxnId="{8FBC8AD8-BA1C-411A-B694-224731A94C0A}">
      <dgm:prSet/>
      <dgm:spPr/>
      <dgm:t>
        <a:bodyPr/>
        <a:lstStyle/>
        <a:p>
          <a:endParaRPr lang="en-US"/>
        </a:p>
      </dgm:t>
    </dgm:pt>
    <dgm:pt modelId="{042040FD-7134-4D38-8F20-7EFFD9730A3B}">
      <dgm:prSet phldrT="[Text]" phldr="1"/>
      <dgm:spPr/>
      <dgm:t>
        <a:bodyPr/>
        <a:lstStyle/>
        <a:p>
          <a:endParaRPr lang="en-US" dirty="0"/>
        </a:p>
      </dgm:t>
    </dgm:pt>
    <dgm:pt modelId="{B40D5991-5CD1-4A39-83E8-2FE1837FBADE}" type="parTrans" cxnId="{BB282EBD-7B64-44C3-9A9F-CB0BF0AAAC8E}">
      <dgm:prSet/>
      <dgm:spPr/>
      <dgm:t>
        <a:bodyPr/>
        <a:lstStyle/>
        <a:p>
          <a:endParaRPr lang="en-US"/>
        </a:p>
      </dgm:t>
    </dgm:pt>
    <dgm:pt modelId="{EB5ED40A-0483-4983-A98B-E95353E93B1A}" type="sibTrans" cxnId="{BB282EBD-7B64-44C3-9A9F-CB0BF0AAAC8E}">
      <dgm:prSet/>
      <dgm:spPr/>
      <dgm:t>
        <a:bodyPr/>
        <a:lstStyle/>
        <a:p>
          <a:endParaRPr lang="en-US"/>
        </a:p>
      </dgm:t>
    </dgm:pt>
    <dgm:pt modelId="{0F34F090-BC99-4AF2-BEE3-60D3076FD897}">
      <dgm:prSet phldrT="[Text]" phldr="1"/>
      <dgm:spPr/>
      <dgm:t>
        <a:bodyPr/>
        <a:lstStyle/>
        <a:p>
          <a:endParaRPr lang="en-US" dirty="0"/>
        </a:p>
      </dgm:t>
    </dgm:pt>
    <dgm:pt modelId="{BB35B3E2-D359-4D36-A0F7-6BEF33C5DBFD}" type="parTrans" cxnId="{62FE9349-885A-4C2A-B4A6-6C9276E29EA9}">
      <dgm:prSet/>
      <dgm:spPr/>
      <dgm:t>
        <a:bodyPr/>
        <a:lstStyle/>
        <a:p>
          <a:endParaRPr lang="en-US"/>
        </a:p>
      </dgm:t>
    </dgm:pt>
    <dgm:pt modelId="{BA424E93-0555-4F53-B731-AFF3CCC989E6}" type="sibTrans" cxnId="{62FE9349-885A-4C2A-B4A6-6C9276E29EA9}">
      <dgm:prSet/>
      <dgm:spPr/>
      <dgm:t>
        <a:bodyPr/>
        <a:lstStyle/>
        <a:p>
          <a:endParaRPr lang="en-US"/>
        </a:p>
      </dgm:t>
    </dgm:pt>
    <dgm:pt modelId="{DBCDE84E-DBC8-4642-8BEC-5F4515C9588F}">
      <dgm:prSet phldrT="[Text]" phldr="1"/>
      <dgm:spPr/>
      <dgm:t>
        <a:bodyPr/>
        <a:lstStyle/>
        <a:p>
          <a:endParaRPr lang="en-US" dirty="0"/>
        </a:p>
      </dgm:t>
    </dgm:pt>
    <dgm:pt modelId="{917AEC96-3C53-47A3-9DA6-18DB3DB5B2E4}" type="parTrans" cxnId="{03C17F94-9526-437D-966C-E1563F47C059}">
      <dgm:prSet/>
      <dgm:spPr/>
      <dgm:t>
        <a:bodyPr/>
        <a:lstStyle/>
        <a:p>
          <a:endParaRPr lang="en-US"/>
        </a:p>
      </dgm:t>
    </dgm:pt>
    <dgm:pt modelId="{A13506BE-C782-400F-9CA6-71CC6B02CB7E}" type="sibTrans" cxnId="{03C17F94-9526-437D-966C-E1563F47C059}">
      <dgm:prSet/>
      <dgm:spPr/>
      <dgm:t>
        <a:bodyPr/>
        <a:lstStyle/>
        <a:p>
          <a:endParaRPr lang="en-US"/>
        </a:p>
      </dgm:t>
    </dgm:pt>
    <dgm:pt modelId="{C01AF55E-342F-4659-AC33-A937A2784C81}">
      <dgm:prSet phldrT="[Text]" phldr="1"/>
      <dgm:spPr/>
      <dgm:t>
        <a:bodyPr/>
        <a:lstStyle/>
        <a:p>
          <a:endParaRPr lang="en-US" dirty="0"/>
        </a:p>
      </dgm:t>
    </dgm:pt>
    <dgm:pt modelId="{6F7FA7FF-6114-43DD-A3E6-05104670B97D}" type="parTrans" cxnId="{9CDEC535-BA06-4EBA-AA50-5230488D81BD}">
      <dgm:prSet/>
      <dgm:spPr/>
      <dgm:t>
        <a:bodyPr/>
        <a:lstStyle/>
        <a:p>
          <a:endParaRPr lang="en-US"/>
        </a:p>
      </dgm:t>
    </dgm:pt>
    <dgm:pt modelId="{E3B36E0F-5B36-4718-AA05-8BBD4264D23C}" type="sibTrans" cxnId="{9CDEC535-BA06-4EBA-AA50-5230488D81BD}">
      <dgm:prSet/>
      <dgm:spPr/>
      <dgm:t>
        <a:bodyPr/>
        <a:lstStyle/>
        <a:p>
          <a:endParaRPr lang="en-US"/>
        </a:p>
      </dgm:t>
    </dgm:pt>
    <dgm:pt modelId="{4401F39B-DD8E-4DB8-9754-1B74AD3CC038}">
      <dgm:prSet phldrT="[Text]" phldr="1"/>
      <dgm:spPr/>
      <dgm:t>
        <a:bodyPr/>
        <a:lstStyle/>
        <a:p>
          <a:endParaRPr lang="en-US" dirty="0"/>
        </a:p>
      </dgm:t>
    </dgm:pt>
    <dgm:pt modelId="{56712DC4-853F-4184-AB9A-D68A09B9235E}" type="parTrans" cxnId="{D1D3239D-BFDF-4164-BCC3-EE157E102526}">
      <dgm:prSet/>
      <dgm:spPr/>
      <dgm:t>
        <a:bodyPr/>
        <a:lstStyle/>
        <a:p>
          <a:endParaRPr lang="en-US"/>
        </a:p>
      </dgm:t>
    </dgm:pt>
    <dgm:pt modelId="{0B83A371-BBA0-448A-A750-744E75EFFFCD}" type="sibTrans" cxnId="{D1D3239D-BFDF-4164-BCC3-EE157E102526}">
      <dgm:prSet/>
      <dgm:spPr/>
      <dgm:t>
        <a:bodyPr/>
        <a:lstStyle/>
        <a:p>
          <a:endParaRPr lang="en-US"/>
        </a:p>
      </dgm:t>
    </dgm:pt>
    <dgm:pt modelId="{888EFD02-3DCA-4A90-B058-0DB118D30A89}" type="pres">
      <dgm:prSet presAssocID="{A520220F-D751-4C74-AAD4-8CC64729E7D8}" presName="rootnode" presStyleCnt="0">
        <dgm:presLayoutVars>
          <dgm:chMax/>
          <dgm:chPref/>
          <dgm:dir/>
          <dgm:animLvl val="lvl"/>
        </dgm:presLayoutVars>
      </dgm:prSet>
      <dgm:spPr/>
      <dgm:t>
        <a:bodyPr/>
        <a:lstStyle/>
        <a:p>
          <a:endParaRPr lang="en-US"/>
        </a:p>
      </dgm:t>
    </dgm:pt>
    <dgm:pt modelId="{B796FB71-E289-4465-887A-CB7CE2145455}" type="pres">
      <dgm:prSet presAssocID="{68F75B9D-414D-4B58-800E-3153BDD52EC8}" presName="composite" presStyleCnt="0"/>
      <dgm:spPr/>
    </dgm:pt>
    <dgm:pt modelId="{A8711CD6-D5B2-4541-8D02-34FE5BD29EF9}" type="pres">
      <dgm:prSet presAssocID="{68F75B9D-414D-4B58-800E-3153BDD52EC8}" presName="bentUpArrow1" presStyleLbl="alignImgPlace1" presStyleIdx="0" presStyleCnt="2"/>
      <dgm:spPr/>
    </dgm:pt>
    <dgm:pt modelId="{5E1A5F41-5E3F-46EE-8671-3ADCE350018C}" type="pres">
      <dgm:prSet presAssocID="{68F75B9D-414D-4B58-800E-3153BDD52EC8}" presName="ParentText" presStyleLbl="node1" presStyleIdx="0" presStyleCnt="3">
        <dgm:presLayoutVars>
          <dgm:chMax val="1"/>
          <dgm:chPref val="1"/>
          <dgm:bulletEnabled val="1"/>
        </dgm:presLayoutVars>
      </dgm:prSet>
      <dgm:spPr/>
      <dgm:t>
        <a:bodyPr/>
        <a:lstStyle/>
        <a:p>
          <a:endParaRPr lang="en-US"/>
        </a:p>
      </dgm:t>
    </dgm:pt>
    <dgm:pt modelId="{FBDDF853-45E9-4421-A12A-1902EF5CB1AA}" type="pres">
      <dgm:prSet presAssocID="{68F75B9D-414D-4B58-800E-3153BDD52EC8}" presName="ChildText" presStyleLbl="revTx" presStyleIdx="0" presStyleCnt="3">
        <dgm:presLayoutVars>
          <dgm:chMax val="0"/>
          <dgm:chPref val="0"/>
          <dgm:bulletEnabled val="1"/>
        </dgm:presLayoutVars>
      </dgm:prSet>
      <dgm:spPr/>
      <dgm:t>
        <a:bodyPr/>
        <a:lstStyle/>
        <a:p>
          <a:endParaRPr lang="en-US"/>
        </a:p>
      </dgm:t>
    </dgm:pt>
    <dgm:pt modelId="{FB1B91F9-62C1-473C-8DC6-130B37F6FF6A}" type="pres">
      <dgm:prSet presAssocID="{1C825810-BA0C-48E6-817E-20FFED59F0CE}" presName="sibTrans" presStyleCnt="0"/>
      <dgm:spPr/>
    </dgm:pt>
    <dgm:pt modelId="{ED18D201-89E6-4C4F-8B3C-993A0FC91F42}" type="pres">
      <dgm:prSet presAssocID="{0F34F090-BC99-4AF2-BEE3-60D3076FD897}" presName="composite" presStyleCnt="0"/>
      <dgm:spPr/>
    </dgm:pt>
    <dgm:pt modelId="{BD55133E-030F-46B8-81AE-3C9C7664F4DD}" type="pres">
      <dgm:prSet presAssocID="{0F34F090-BC99-4AF2-BEE3-60D3076FD897}" presName="bentUpArrow1" presStyleLbl="alignImgPlace1" presStyleIdx="1" presStyleCnt="2"/>
      <dgm:spPr/>
    </dgm:pt>
    <dgm:pt modelId="{4B0DA289-94D3-40AD-B9D5-BFC0097AD4C7}" type="pres">
      <dgm:prSet presAssocID="{0F34F090-BC99-4AF2-BEE3-60D3076FD897}" presName="ParentText" presStyleLbl="node1" presStyleIdx="1" presStyleCnt="3">
        <dgm:presLayoutVars>
          <dgm:chMax val="1"/>
          <dgm:chPref val="1"/>
          <dgm:bulletEnabled val="1"/>
        </dgm:presLayoutVars>
      </dgm:prSet>
      <dgm:spPr/>
      <dgm:t>
        <a:bodyPr/>
        <a:lstStyle/>
        <a:p>
          <a:endParaRPr lang="en-US"/>
        </a:p>
      </dgm:t>
    </dgm:pt>
    <dgm:pt modelId="{88DA4DA9-2DB2-44E9-BDE0-77E3AD818288}" type="pres">
      <dgm:prSet presAssocID="{0F34F090-BC99-4AF2-BEE3-60D3076FD897}" presName="ChildText" presStyleLbl="revTx" presStyleIdx="1" presStyleCnt="3">
        <dgm:presLayoutVars>
          <dgm:chMax val="0"/>
          <dgm:chPref val="0"/>
          <dgm:bulletEnabled val="1"/>
        </dgm:presLayoutVars>
      </dgm:prSet>
      <dgm:spPr/>
      <dgm:t>
        <a:bodyPr/>
        <a:lstStyle/>
        <a:p>
          <a:endParaRPr lang="en-US"/>
        </a:p>
      </dgm:t>
    </dgm:pt>
    <dgm:pt modelId="{5FED76AB-4329-4410-86C9-2E6178AE9929}" type="pres">
      <dgm:prSet presAssocID="{BA424E93-0555-4F53-B731-AFF3CCC989E6}" presName="sibTrans" presStyleCnt="0"/>
      <dgm:spPr/>
    </dgm:pt>
    <dgm:pt modelId="{D5AE6905-9D6F-4B19-AAB0-28293145E5BD}" type="pres">
      <dgm:prSet presAssocID="{C01AF55E-342F-4659-AC33-A937A2784C81}" presName="composite" presStyleCnt="0"/>
      <dgm:spPr/>
    </dgm:pt>
    <dgm:pt modelId="{E2BCC401-CA39-4023-B9A7-8CD3B7E94269}" type="pres">
      <dgm:prSet presAssocID="{C01AF55E-342F-4659-AC33-A937A2784C81}" presName="ParentText" presStyleLbl="node1" presStyleIdx="2" presStyleCnt="3">
        <dgm:presLayoutVars>
          <dgm:chMax val="1"/>
          <dgm:chPref val="1"/>
          <dgm:bulletEnabled val="1"/>
        </dgm:presLayoutVars>
      </dgm:prSet>
      <dgm:spPr/>
      <dgm:t>
        <a:bodyPr/>
        <a:lstStyle/>
        <a:p>
          <a:endParaRPr lang="en-US"/>
        </a:p>
      </dgm:t>
    </dgm:pt>
    <dgm:pt modelId="{2A3FD172-14EC-4079-B6AA-6DBCE3BF508B}" type="pres">
      <dgm:prSet presAssocID="{C01AF55E-342F-4659-AC33-A937A2784C81}" presName="FinalChildText" presStyleLbl="revTx" presStyleIdx="2" presStyleCnt="3">
        <dgm:presLayoutVars>
          <dgm:chMax val="0"/>
          <dgm:chPref val="0"/>
          <dgm:bulletEnabled val="1"/>
        </dgm:presLayoutVars>
      </dgm:prSet>
      <dgm:spPr/>
      <dgm:t>
        <a:bodyPr/>
        <a:lstStyle/>
        <a:p>
          <a:endParaRPr lang="en-US"/>
        </a:p>
      </dgm:t>
    </dgm:pt>
  </dgm:ptLst>
  <dgm:cxnLst>
    <dgm:cxn modelId="{76FC34AA-896D-4E44-9C6A-721C44C684CE}" type="presOf" srcId="{A520220F-D751-4C74-AAD4-8CC64729E7D8}" destId="{888EFD02-3DCA-4A90-B058-0DB118D30A89}" srcOrd="0" destOrd="0" presId="urn:microsoft.com/office/officeart/2005/8/layout/StepDownProcess"/>
    <dgm:cxn modelId="{BB282EBD-7B64-44C3-9A9F-CB0BF0AAAC8E}" srcId="{68F75B9D-414D-4B58-800E-3153BDD52EC8}" destId="{042040FD-7134-4D38-8F20-7EFFD9730A3B}" srcOrd="0" destOrd="0" parTransId="{B40D5991-5CD1-4A39-83E8-2FE1837FBADE}" sibTransId="{EB5ED40A-0483-4983-A98B-E95353E93B1A}"/>
    <dgm:cxn modelId="{62FE9349-885A-4C2A-B4A6-6C9276E29EA9}" srcId="{A520220F-D751-4C74-AAD4-8CC64729E7D8}" destId="{0F34F090-BC99-4AF2-BEE3-60D3076FD897}" srcOrd="1" destOrd="0" parTransId="{BB35B3E2-D359-4D36-A0F7-6BEF33C5DBFD}" sibTransId="{BA424E93-0555-4F53-B731-AFF3CCC989E6}"/>
    <dgm:cxn modelId="{68444F55-255B-412C-9E14-A8501BDB4F2F}" type="presOf" srcId="{68F75B9D-414D-4B58-800E-3153BDD52EC8}" destId="{5E1A5F41-5E3F-46EE-8671-3ADCE350018C}" srcOrd="0" destOrd="0" presId="urn:microsoft.com/office/officeart/2005/8/layout/StepDownProcess"/>
    <dgm:cxn modelId="{8FBC8AD8-BA1C-411A-B694-224731A94C0A}" srcId="{A520220F-D751-4C74-AAD4-8CC64729E7D8}" destId="{68F75B9D-414D-4B58-800E-3153BDD52EC8}" srcOrd="0" destOrd="0" parTransId="{38EE93C3-0909-4246-9779-18386CAD7B48}" sibTransId="{1C825810-BA0C-48E6-817E-20FFED59F0CE}"/>
    <dgm:cxn modelId="{12BC573C-0DD1-413F-B6E0-6E11273EBB8C}" type="presOf" srcId="{C01AF55E-342F-4659-AC33-A937A2784C81}" destId="{E2BCC401-CA39-4023-B9A7-8CD3B7E94269}" srcOrd="0" destOrd="0" presId="urn:microsoft.com/office/officeart/2005/8/layout/StepDownProcess"/>
    <dgm:cxn modelId="{CB7C4C37-8BAC-4D5F-AF6D-5ABB89234411}" type="presOf" srcId="{DBCDE84E-DBC8-4642-8BEC-5F4515C9588F}" destId="{88DA4DA9-2DB2-44E9-BDE0-77E3AD818288}" srcOrd="0" destOrd="0" presId="urn:microsoft.com/office/officeart/2005/8/layout/StepDownProcess"/>
    <dgm:cxn modelId="{087084A0-7347-42F9-B805-064DDD67FC90}" type="presOf" srcId="{042040FD-7134-4D38-8F20-7EFFD9730A3B}" destId="{FBDDF853-45E9-4421-A12A-1902EF5CB1AA}" srcOrd="0" destOrd="0" presId="urn:microsoft.com/office/officeart/2005/8/layout/StepDownProcess"/>
    <dgm:cxn modelId="{CBD156A7-4FB2-4F3A-84A3-E526CA548CD6}" type="presOf" srcId="{4401F39B-DD8E-4DB8-9754-1B74AD3CC038}" destId="{2A3FD172-14EC-4079-B6AA-6DBCE3BF508B}" srcOrd="0" destOrd="0" presId="urn:microsoft.com/office/officeart/2005/8/layout/StepDownProcess"/>
    <dgm:cxn modelId="{30BDA823-248C-4EB6-A456-ABF12E695884}" type="presOf" srcId="{0F34F090-BC99-4AF2-BEE3-60D3076FD897}" destId="{4B0DA289-94D3-40AD-B9D5-BFC0097AD4C7}" srcOrd="0" destOrd="0" presId="urn:microsoft.com/office/officeart/2005/8/layout/StepDownProcess"/>
    <dgm:cxn modelId="{9CDEC535-BA06-4EBA-AA50-5230488D81BD}" srcId="{A520220F-D751-4C74-AAD4-8CC64729E7D8}" destId="{C01AF55E-342F-4659-AC33-A937A2784C81}" srcOrd="2" destOrd="0" parTransId="{6F7FA7FF-6114-43DD-A3E6-05104670B97D}" sibTransId="{E3B36E0F-5B36-4718-AA05-8BBD4264D23C}"/>
    <dgm:cxn modelId="{D1D3239D-BFDF-4164-BCC3-EE157E102526}" srcId="{C01AF55E-342F-4659-AC33-A937A2784C81}" destId="{4401F39B-DD8E-4DB8-9754-1B74AD3CC038}" srcOrd="0" destOrd="0" parTransId="{56712DC4-853F-4184-AB9A-D68A09B9235E}" sibTransId="{0B83A371-BBA0-448A-A750-744E75EFFFCD}"/>
    <dgm:cxn modelId="{03C17F94-9526-437D-966C-E1563F47C059}" srcId="{0F34F090-BC99-4AF2-BEE3-60D3076FD897}" destId="{DBCDE84E-DBC8-4642-8BEC-5F4515C9588F}" srcOrd="0" destOrd="0" parTransId="{917AEC96-3C53-47A3-9DA6-18DB3DB5B2E4}" sibTransId="{A13506BE-C782-400F-9CA6-71CC6B02CB7E}"/>
    <dgm:cxn modelId="{6595CD1F-C1E8-4227-8DB1-2D66394742C0}" type="presParOf" srcId="{888EFD02-3DCA-4A90-B058-0DB118D30A89}" destId="{B796FB71-E289-4465-887A-CB7CE2145455}" srcOrd="0" destOrd="0" presId="urn:microsoft.com/office/officeart/2005/8/layout/StepDownProcess"/>
    <dgm:cxn modelId="{049D2F68-FF62-489B-92F3-BBAC2E736F29}" type="presParOf" srcId="{B796FB71-E289-4465-887A-CB7CE2145455}" destId="{A8711CD6-D5B2-4541-8D02-34FE5BD29EF9}" srcOrd="0" destOrd="0" presId="urn:microsoft.com/office/officeart/2005/8/layout/StepDownProcess"/>
    <dgm:cxn modelId="{4EE6EBE3-1FA4-44B0-9175-7FF0AF7492AA}" type="presParOf" srcId="{B796FB71-E289-4465-887A-CB7CE2145455}" destId="{5E1A5F41-5E3F-46EE-8671-3ADCE350018C}" srcOrd="1" destOrd="0" presId="urn:microsoft.com/office/officeart/2005/8/layout/StepDownProcess"/>
    <dgm:cxn modelId="{41B489FA-8FEB-4AB7-BD5F-F4DEC2AE9C13}" type="presParOf" srcId="{B796FB71-E289-4465-887A-CB7CE2145455}" destId="{FBDDF853-45E9-4421-A12A-1902EF5CB1AA}" srcOrd="2" destOrd="0" presId="urn:microsoft.com/office/officeart/2005/8/layout/StepDownProcess"/>
    <dgm:cxn modelId="{9732AC14-04D9-44BA-98F8-55D5F1149831}" type="presParOf" srcId="{888EFD02-3DCA-4A90-B058-0DB118D30A89}" destId="{FB1B91F9-62C1-473C-8DC6-130B37F6FF6A}" srcOrd="1" destOrd="0" presId="urn:microsoft.com/office/officeart/2005/8/layout/StepDownProcess"/>
    <dgm:cxn modelId="{1111AE1A-60F6-4899-9519-E7BB9A107999}" type="presParOf" srcId="{888EFD02-3DCA-4A90-B058-0DB118D30A89}" destId="{ED18D201-89E6-4C4F-8B3C-993A0FC91F42}" srcOrd="2" destOrd="0" presId="urn:microsoft.com/office/officeart/2005/8/layout/StepDownProcess"/>
    <dgm:cxn modelId="{64140C5E-D2E2-4674-9460-DFAD47E1D0B5}" type="presParOf" srcId="{ED18D201-89E6-4C4F-8B3C-993A0FC91F42}" destId="{BD55133E-030F-46B8-81AE-3C9C7664F4DD}" srcOrd="0" destOrd="0" presId="urn:microsoft.com/office/officeart/2005/8/layout/StepDownProcess"/>
    <dgm:cxn modelId="{0E35657B-29AE-4B9B-AE7A-935265AB637B}" type="presParOf" srcId="{ED18D201-89E6-4C4F-8B3C-993A0FC91F42}" destId="{4B0DA289-94D3-40AD-B9D5-BFC0097AD4C7}" srcOrd="1" destOrd="0" presId="urn:microsoft.com/office/officeart/2005/8/layout/StepDownProcess"/>
    <dgm:cxn modelId="{4E3C5181-5D7A-4EB1-ABB3-3B3B388E8DEB}" type="presParOf" srcId="{ED18D201-89E6-4C4F-8B3C-993A0FC91F42}" destId="{88DA4DA9-2DB2-44E9-BDE0-77E3AD818288}" srcOrd="2" destOrd="0" presId="urn:microsoft.com/office/officeart/2005/8/layout/StepDownProcess"/>
    <dgm:cxn modelId="{CD850DAE-B381-49E4-9D9C-18B11EB56D66}" type="presParOf" srcId="{888EFD02-3DCA-4A90-B058-0DB118D30A89}" destId="{5FED76AB-4329-4410-86C9-2E6178AE9929}" srcOrd="3" destOrd="0" presId="urn:microsoft.com/office/officeart/2005/8/layout/StepDownProcess"/>
    <dgm:cxn modelId="{B8E7720B-F206-4D4E-AA59-EEE665B69A69}" type="presParOf" srcId="{888EFD02-3DCA-4A90-B058-0DB118D30A89}" destId="{D5AE6905-9D6F-4B19-AAB0-28293145E5BD}" srcOrd="4" destOrd="0" presId="urn:microsoft.com/office/officeart/2005/8/layout/StepDownProcess"/>
    <dgm:cxn modelId="{BBCA4664-7B87-4A07-9DBB-EC260F0EFAB1}" type="presParOf" srcId="{D5AE6905-9D6F-4B19-AAB0-28293145E5BD}" destId="{E2BCC401-CA39-4023-B9A7-8CD3B7E94269}" srcOrd="0" destOrd="0" presId="urn:microsoft.com/office/officeart/2005/8/layout/StepDownProcess"/>
    <dgm:cxn modelId="{925B65C0-1C97-4F4D-8CAB-181FAAB3751C}" type="presParOf" srcId="{D5AE6905-9D6F-4B19-AAB0-28293145E5BD}" destId="{2A3FD172-14EC-4079-B6AA-6DBCE3BF508B}"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11CD6-D5B2-4541-8D02-34FE5BD29EF9}">
      <dsp:nvSpPr>
        <dsp:cNvPr id="0" name=""/>
        <dsp:cNvSpPr/>
      </dsp:nvSpPr>
      <dsp:spPr>
        <a:xfrm rot="5400000">
          <a:off x="2173851" y="1271326"/>
          <a:ext cx="1124378" cy="128006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1A5F41-5E3F-46EE-8671-3ADCE350018C}">
      <dsp:nvSpPr>
        <dsp:cNvPr id="0" name=""/>
        <dsp:cNvSpPr/>
      </dsp:nvSpPr>
      <dsp:spPr>
        <a:xfrm>
          <a:off x="1875959" y="24930"/>
          <a:ext cx="1892792" cy="132489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endParaRPr lang="en-US" sz="4800" kern="1200" dirty="0"/>
        </a:p>
      </dsp:txBody>
      <dsp:txXfrm>
        <a:off x="1940647" y="89618"/>
        <a:ext cx="1763416" cy="1195517"/>
      </dsp:txXfrm>
    </dsp:sp>
    <dsp:sp modelId="{FBDDF853-45E9-4421-A12A-1902EF5CB1AA}">
      <dsp:nvSpPr>
        <dsp:cNvPr id="0" name=""/>
        <dsp:cNvSpPr/>
      </dsp:nvSpPr>
      <dsp:spPr>
        <a:xfrm>
          <a:off x="3768751" y="151288"/>
          <a:ext cx="1376636"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3768751" y="151288"/>
        <a:ext cx="1376636" cy="1070837"/>
      </dsp:txXfrm>
    </dsp:sp>
    <dsp:sp modelId="{BD55133E-030F-46B8-81AE-3C9C7664F4DD}">
      <dsp:nvSpPr>
        <dsp:cNvPr id="0" name=""/>
        <dsp:cNvSpPr/>
      </dsp:nvSpPr>
      <dsp:spPr>
        <a:xfrm rot="5400000">
          <a:off x="3743177" y="2759619"/>
          <a:ext cx="1124378" cy="128006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0DA289-94D3-40AD-B9D5-BFC0097AD4C7}">
      <dsp:nvSpPr>
        <dsp:cNvPr id="0" name=""/>
        <dsp:cNvSpPr/>
      </dsp:nvSpPr>
      <dsp:spPr>
        <a:xfrm>
          <a:off x="3445285" y="1513222"/>
          <a:ext cx="1892792" cy="132489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endParaRPr lang="en-US" sz="4800" kern="1200" dirty="0"/>
        </a:p>
      </dsp:txBody>
      <dsp:txXfrm>
        <a:off x="3509973" y="1577910"/>
        <a:ext cx="1763416" cy="1195517"/>
      </dsp:txXfrm>
    </dsp:sp>
    <dsp:sp modelId="{88DA4DA9-2DB2-44E9-BDE0-77E3AD818288}">
      <dsp:nvSpPr>
        <dsp:cNvPr id="0" name=""/>
        <dsp:cNvSpPr/>
      </dsp:nvSpPr>
      <dsp:spPr>
        <a:xfrm>
          <a:off x="5338077" y="1639581"/>
          <a:ext cx="1376636"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5338077" y="1639581"/>
        <a:ext cx="1376636" cy="1070837"/>
      </dsp:txXfrm>
    </dsp:sp>
    <dsp:sp modelId="{E2BCC401-CA39-4023-B9A7-8CD3B7E94269}">
      <dsp:nvSpPr>
        <dsp:cNvPr id="0" name=""/>
        <dsp:cNvSpPr/>
      </dsp:nvSpPr>
      <dsp:spPr>
        <a:xfrm>
          <a:off x="5014611" y="3001514"/>
          <a:ext cx="1892792" cy="132489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endParaRPr lang="en-US" sz="4800" kern="1200" dirty="0"/>
        </a:p>
      </dsp:txBody>
      <dsp:txXfrm>
        <a:off x="5079299" y="3066202"/>
        <a:ext cx="1763416" cy="1195517"/>
      </dsp:txXfrm>
    </dsp:sp>
    <dsp:sp modelId="{2A3FD172-14EC-4079-B6AA-6DBCE3BF508B}">
      <dsp:nvSpPr>
        <dsp:cNvPr id="0" name=""/>
        <dsp:cNvSpPr/>
      </dsp:nvSpPr>
      <dsp:spPr>
        <a:xfrm>
          <a:off x="6907403" y="3127873"/>
          <a:ext cx="1376636"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6907403" y="3127873"/>
        <a:ext cx="1376636" cy="107083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C86EC9-104F-4819-A3E3-6809F84D3690}" type="datetimeFigureOut">
              <a:rPr lang="en-US" smtClean="0"/>
              <a:t>8/23/2017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13CF35-740E-4A06-82F4-8B178CD017D4}" type="slidenum">
              <a:rPr lang="en-US" smtClean="0"/>
              <a:t>‹#›</a:t>
            </a:fld>
            <a:endParaRPr lang="en-US" dirty="0"/>
          </a:p>
        </p:txBody>
      </p:sp>
    </p:spTree>
    <p:extLst>
      <p:ext uri="{BB962C8B-B14F-4D97-AF65-F5344CB8AC3E}">
        <p14:creationId xmlns:p14="http://schemas.microsoft.com/office/powerpoint/2010/main" val="179525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9103A-470A-4004-B4B0-2D48E25A0A56}" type="datetimeFigureOut">
              <a:rPr lang="en-US" smtClean="0"/>
              <a:t>8/23/2017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411FF-D4F4-4FEA-BA1C-B848FBA787E8}" type="slidenum">
              <a:rPr lang="en-US" smtClean="0"/>
              <a:t>‹#›</a:t>
            </a:fld>
            <a:endParaRPr lang="en-US" dirty="0"/>
          </a:p>
        </p:txBody>
      </p:sp>
    </p:spTree>
    <p:extLst>
      <p:ext uri="{BB962C8B-B14F-4D97-AF65-F5344CB8AC3E}">
        <p14:creationId xmlns:p14="http://schemas.microsoft.com/office/powerpoint/2010/main" val="35457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https://stockfresh.com/image/5804705/businessman-making-presentation-on-flipchart</a:t>
            </a:r>
            <a:endParaRPr lang="en-US" dirty="0"/>
          </a:p>
        </p:txBody>
      </p:sp>
      <p:sp>
        <p:nvSpPr>
          <p:cNvPr id="4" name="Slide Number Placeholder 3"/>
          <p:cNvSpPr>
            <a:spLocks noGrp="1"/>
          </p:cNvSpPr>
          <p:nvPr>
            <p:ph type="sldNum" sz="quarter" idx="10"/>
          </p:nvPr>
        </p:nvSpPr>
        <p:spPr/>
        <p:txBody>
          <a:bodyPr/>
          <a:lstStyle/>
          <a:p>
            <a:fld id="{9BB411FF-D4F4-4FEA-BA1C-B848FBA787E8}" type="slidenum">
              <a:rPr lang="en-US" smtClean="0"/>
              <a:t>4</a:t>
            </a:fld>
            <a:endParaRPr lang="en-US" dirty="0"/>
          </a:p>
        </p:txBody>
      </p:sp>
    </p:spTree>
    <p:extLst>
      <p:ext uri="{BB962C8B-B14F-4D97-AF65-F5344CB8AC3E}">
        <p14:creationId xmlns:p14="http://schemas.microsoft.com/office/powerpoint/2010/main" val="366251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0E53DF-B49D-D646-9E33-BD7641B055B4}" type="slidenum">
              <a:rPr lang="en-US" smtClean="0"/>
              <a:pPr/>
              <a:t>33</a:t>
            </a:fld>
            <a:endParaRPr lang="en-US" dirty="0"/>
          </a:p>
        </p:txBody>
      </p:sp>
    </p:spTree>
    <p:extLst>
      <p:ext uri="{BB962C8B-B14F-4D97-AF65-F5344CB8AC3E}">
        <p14:creationId xmlns:p14="http://schemas.microsoft.com/office/powerpoint/2010/main" val="2674799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411FF-D4F4-4FEA-BA1C-B848FBA787E8}" type="slidenum">
              <a:rPr lang="en-US" smtClean="0"/>
              <a:t>56</a:t>
            </a:fld>
            <a:endParaRPr lang="en-US" dirty="0"/>
          </a:p>
        </p:txBody>
      </p:sp>
    </p:spTree>
    <p:extLst>
      <p:ext uri="{BB962C8B-B14F-4D97-AF65-F5344CB8AC3E}">
        <p14:creationId xmlns:p14="http://schemas.microsoft.com/office/powerpoint/2010/main" val="999287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If you are skilled</a:t>
            </a:r>
            <a:r>
              <a:rPr lang="en-US" baseline="0" dirty="0" smtClean="0"/>
              <a:t> in PowerPoint you can design your own template so you are not using something everyone has seen before.</a:t>
            </a:r>
          </a:p>
          <a:p>
            <a:endParaRPr lang="en-US" baseline="0" dirty="0" smtClean="0"/>
          </a:p>
          <a:p>
            <a:r>
              <a:rPr lang="en-US" baseline="0" dirty="0" smtClean="0"/>
              <a:t>The Microsoft Office site has free templates you can download.</a:t>
            </a:r>
          </a:p>
          <a:p>
            <a:endParaRPr lang="en-US" baseline="0" dirty="0" smtClean="0"/>
          </a:p>
          <a:p>
            <a:r>
              <a:rPr lang="en-US" baseline="0" dirty="0" smtClean="0"/>
              <a:t>If you make your own template please watch that the background is not too busy that you can read the text.</a:t>
            </a:r>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62</a:t>
            </a:fld>
            <a:endParaRPr lang="en-US" dirty="0"/>
          </a:p>
        </p:txBody>
      </p:sp>
    </p:spTree>
    <p:extLst>
      <p:ext uri="{BB962C8B-B14F-4D97-AF65-F5344CB8AC3E}">
        <p14:creationId xmlns:p14="http://schemas.microsoft.com/office/powerpoint/2010/main" val="3491418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63</a:t>
            </a:fld>
            <a:endParaRPr lang="en-US" dirty="0"/>
          </a:p>
        </p:txBody>
      </p:sp>
    </p:spTree>
    <p:extLst>
      <p:ext uri="{BB962C8B-B14F-4D97-AF65-F5344CB8AC3E}">
        <p14:creationId xmlns:p14="http://schemas.microsoft.com/office/powerpoint/2010/main" val="890988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While visually these graphics are interesting, the backgrounds</a:t>
            </a:r>
            <a:r>
              <a:rPr lang="en-US" baseline="0" dirty="0" smtClean="0"/>
              <a:t> will not contrast well with the text. </a:t>
            </a:r>
          </a:p>
          <a:p>
            <a:r>
              <a:rPr lang="en-US" baseline="0" dirty="0" smtClean="0"/>
              <a:t>“</a:t>
            </a:r>
            <a:r>
              <a:rPr lang="en-US" dirty="0" smtClean="0"/>
              <a:t>Many times, the graphic or pattern has areas where the background color changes shade from dark to light or from light to dark. This means that the background is not actually one uniform shade and it makes picking a contrasting text and graphic color very difficult. “</a:t>
            </a:r>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64</a:t>
            </a:fld>
            <a:endParaRPr lang="en-US" dirty="0"/>
          </a:p>
        </p:txBody>
      </p:sp>
    </p:spTree>
    <p:extLst>
      <p:ext uri="{BB962C8B-B14F-4D97-AF65-F5344CB8AC3E}">
        <p14:creationId xmlns:p14="http://schemas.microsoft.com/office/powerpoint/2010/main" val="600637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In working with fonts (typefaces) it’s best to choose a basic one that is loaded on every laptop</a:t>
            </a:r>
            <a:r>
              <a:rPr lang="en-US" baseline="0" dirty="0" smtClean="0"/>
              <a:t> and computer so you are covered. If you are using your own computer you can use any doable font since you don’t have to worry about it being loaded on the other machine. Choosing one that comes with the PowerPoint template or if you are making your own, use one that is universally on every PC.</a:t>
            </a:r>
          </a:p>
          <a:p>
            <a:endParaRPr lang="en-US" baseline="0" dirty="0" smtClean="0"/>
          </a:p>
          <a:p>
            <a:r>
              <a:rPr lang="en-US" baseline="0" dirty="0" smtClean="0"/>
              <a:t>Use no more than two fonts. Headline and bullets. You can use some specialty fonts for special slides or to get a point across, but the norm is two slides throughout the presentation.</a:t>
            </a:r>
          </a:p>
          <a:p>
            <a:endParaRPr lang="en-US" baseline="0" dirty="0" smtClean="0"/>
          </a:p>
          <a:p>
            <a:r>
              <a:rPr lang="en-US" baseline="0" dirty="0" smtClean="0"/>
              <a:t>Make sure they are easy to read and that the point size is not too small. The size of your font in a classroom, is not always the same size for an auditorium (depending on the screen size). Minimum of 30 point font.</a:t>
            </a:r>
          </a:p>
          <a:p>
            <a:endParaRPr lang="en-US" baseline="0" dirty="0" smtClean="0"/>
          </a:p>
          <a:p>
            <a:r>
              <a:rPr lang="en-US" baseline="0" dirty="0" smtClean="0"/>
              <a:t>It is okay to mix serif and sans serif fonts.</a:t>
            </a:r>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65</a:t>
            </a:fld>
            <a:endParaRPr lang="en-US" dirty="0"/>
          </a:p>
        </p:txBody>
      </p:sp>
    </p:spTree>
    <p:extLst>
      <p:ext uri="{BB962C8B-B14F-4D97-AF65-F5344CB8AC3E}">
        <p14:creationId xmlns:p14="http://schemas.microsoft.com/office/powerpoint/2010/main" val="2431367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66</a:t>
            </a:fld>
            <a:endParaRPr lang="en-US" dirty="0"/>
          </a:p>
        </p:txBody>
      </p:sp>
    </p:spTree>
    <p:extLst>
      <p:ext uri="{BB962C8B-B14F-4D97-AF65-F5344CB8AC3E}">
        <p14:creationId xmlns:p14="http://schemas.microsoft.com/office/powerpoint/2010/main" val="2326891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This text is hard</a:t>
            </a:r>
            <a:r>
              <a:rPr lang="en-US" baseline="0" dirty="0" smtClean="0"/>
              <a:t> to read </a:t>
            </a:r>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67</a:t>
            </a:fld>
            <a:endParaRPr lang="en-US" dirty="0"/>
          </a:p>
        </p:txBody>
      </p:sp>
    </p:spTree>
    <p:extLst>
      <p:ext uri="{BB962C8B-B14F-4D97-AF65-F5344CB8AC3E}">
        <p14:creationId xmlns:p14="http://schemas.microsoft.com/office/powerpoint/2010/main" val="2397031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Sticking with solid</a:t>
            </a:r>
            <a:r>
              <a:rPr lang="en-US" baseline="0" dirty="0" smtClean="0"/>
              <a:t> colors or smooth gradations is best.</a:t>
            </a:r>
          </a:p>
          <a:p>
            <a:endParaRPr lang="en-US" baseline="0" dirty="0" smtClean="0"/>
          </a:p>
          <a:p>
            <a:r>
              <a:rPr lang="en-US" baseline="0" dirty="0" smtClean="0"/>
              <a:t>You should use no more than four throughout the whole template. Again, unless it is a specialty slide. Trying to use too many colors to stimulate your audience is not the way to keep you’re their attention. It will actually do the opposite.</a:t>
            </a:r>
          </a:p>
          <a:p>
            <a:endParaRPr lang="en-US" baseline="0" dirty="0" smtClean="0"/>
          </a:p>
          <a:p>
            <a:r>
              <a:rPr lang="en-US" baseline="0" dirty="0" smtClean="0"/>
              <a:t>Use good combinations. Again, a multitude of colors will only distract your audience from the lecture.</a:t>
            </a:r>
          </a:p>
          <a:p>
            <a:endParaRPr lang="en-US" baseline="0" dirty="0" smtClean="0"/>
          </a:p>
          <a:p>
            <a:r>
              <a:rPr lang="en-US" baseline="0" dirty="0" smtClean="0"/>
              <a:t>Some audience members may have issues seeing certain colors so having an overly complicated template may hinder their ability to enjoy and learn.</a:t>
            </a:r>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68</a:t>
            </a:fld>
            <a:endParaRPr lang="en-US" dirty="0"/>
          </a:p>
        </p:txBody>
      </p:sp>
    </p:spTree>
    <p:extLst>
      <p:ext uri="{BB962C8B-B14F-4D97-AF65-F5344CB8AC3E}">
        <p14:creationId xmlns:p14="http://schemas.microsoft.com/office/powerpoint/2010/main" val="2084034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69</a:t>
            </a:fld>
            <a:endParaRPr lang="en-US" dirty="0"/>
          </a:p>
        </p:txBody>
      </p:sp>
    </p:spTree>
    <p:extLst>
      <p:ext uri="{BB962C8B-B14F-4D97-AF65-F5344CB8AC3E}">
        <p14:creationId xmlns:p14="http://schemas.microsoft.com/office/powerpoint/2010/main" val="1170254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B3D28C-D5B6-4C18-9876-751FDCF63BB0}" type="slidenum">
              <a:rPr lang="en-US" smtClean="0"/>
              <a:t>7</a:t>
            </a:fld>
            <a:endParaRPr lang="en-US" dirty="0"/>
          </a:p>
        </p:txBody>
      </p:sp>
    </p:spTree>
    <p:extLst>
      <p:ext uri="{BB962C8B-B14F-4D97-AF65-F5344CB8AC3E}">
        <p14:creationId xmlns:p14="http://schemas.microsoft.com/office/powerpoint/2010/main" val="2540076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70</a:t>
            </a:fld>
            <a:endParaRPr lang="en-US" dirty="0"/>
          </a:p>
        </p:txBody>
      </p:sp>
    </p:spTree>
    <p:extLst>
      <p:ext uri="{BB962C8B-B14F-4D97-AF65-F5344CB8AC3E}">
        <p14:creationId xmlns:p14="http://schemas.microsoft.com/office/powerpoint/2010/main" val="3468947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B3D28C-D5B6-4C18-9876-751FDCF63BB0}" type="slidenum">
              <a:rPr lang="en-US" smtClean="0"/>
              <a:t>79</a:t>
            </a:fld>
            <a:endParaRPr lang="en-US" dirty="0"/>
          </a:p>
        </p:txBody>
      </p:sp>
    </p:spTree>
    <p:extLst>
      <p:ext uri="{BB962C8B-B14F-4D97-AF65-F5344CB8AC3E}">
        <p14:creationId xmlns:p14="http://schemas.microsoft.com/office/powerpoint/2010/main" val="1780668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80</a:t>
            </a:fld>
            <a:endParaRPr lang="en-US" dirty="0"/>
          </a:p>
        </p:txBody>
      </p:sp>
    </p:spTree>
    <p:extLst>
      <p:ext uri="{BB962C8B-B14F-4D97-AF65-F5344CB8AC3E}">
        <p14:creationId xmlns:p14="http://schemas.microsoft.com/office/powerpoint/2010/main" val="47394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81</a:t>
            </a:fld>
            <a:endParaRPr lang="en-US" dirty="0"/>
          </a:p>
        </p:txBody>
      </p:sp>
    </p:spTree>
    <p:extLst>
      <p:ext uri="{BB962C8B-B14F-4D97-AF65-F5344CB8AC3E}">
        <p14:creationId xmlns:p14="http://schemas.microsoft.com/office/powerpoint/2010/main" val="3885968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Gear the</a:t>
            </a:r>
            <a:r>
              <a:rPr lang="en-US" baseline="0" dirty="0" smtClean="0"/>
              <a:t> look of your PowerPoint to your audience. If the are college students, a over colorful theme like on a video game is not appropriate. Think of PowerPoints you’ve had to sit through and what you saw as problematic.</a:t>
            </a:r>
          </a:p>
          <a:p>
            <a:endParaRPr lang="en-US" baseline="0" dirty="0" smtClean="0"/>
          </a:p>
          <a:p>
            <a:r>
              <a:rPr lang="en-US" baseline="0" dirty="0" smtClean="0"/>
              <a:t>Please be aware of the equipment in your classroom. Ask tech support for an orientation if you’ve never used it before. You can bring up your PowerPoint through Blackboard. If you students see you using it, they will use it also and they’ll know where everything is located. Also, have a flash drive with your material on it in case the Internet is down, you can still have class.</a:t>
            </a:r>
          </a:p>
          <a:p>
            <a:endParaRPr lang="en-US" baseline="0" dirty="0" smtClean="0"/>
          </a:p>
          <a:p>
            <a:r>
              <a:rPr lang="en-US" baseline="0" dirty="0" smtClean="0"/>
              <a:t>If you are presenting at a location other than your normal classroom, like a conference or symposium, contact the technical staff a week or so before the event to see what the facility is like. Nothing worse than showing up with a flash drive only to find out they don’t have a laptop or projector. It’s happened before. On the day of the event get there early and see if you can practice or at least see the room.</a:t>
            </a:r>
          </a:p>
        </p:txBody>
      </p:sp>
      <p:sp>
        <p:nvSpPr>
          <p:cNvPr id="4" name="Slide Number Placeholder 3"/>
          <p:cNvSpPr>
            <a:spLocks noGrp="1"/>
          </p:cNvSpPr>
          <p:nvPr>
            <p:ph type="sldNum" sz="quarter" idx="10"/>
          </p:nvPr>
        </p:nvSpPr>
        <p:spPr/>
        <p:txBody>
          <a:bodyPr/>
          <a:lstStyle/>
          <a:p>
            <a:fld id="{87B3D28C-D5B6-4C18-9876-751FDCF63BB0}" type="slidenum">
              <a:rPr lang="en-US" smtClean="0"/>
              <a:t>82</a:t>
            </a:fld>
            <a:endParaRPr lang="en-US" dirty="0"/>
          </a:p>
        </p:txBody>
      </p:sp>
    </p:spTree>
    <p:extLst>
      <p:ext uri="{BB962C8B-B14F-4D97-AF65-F5344CB8AC3E}">
        <p14:creationId xmlns:p14="http://schemas.microsoft.com/office/powerpoint/2010/main" val="402287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83</a:t>
            </a:fld>
            <a:endParaRPr lang="en-US" dirty="0"/>
          </a:p>
        </p:txBody>
      </p:sp>
    </p:spTree>
    <p:extLst>
      <p:ext uri="{BB962C8B-B14F-4D97-AF65-F5344CB8AC3E}">
        <p14:creationId xmlns:p14="http://schemas.microsoft.com/office/powerpoint/2010/main" val="2471472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Here are some websites to help you with your PowerPoints and lectures.</a:t>
            </a:r>
          </a:p>
          <a:p>
            <a:endParaRPr lang="en-US" dirty="0" smtClean="0"/>
          </a:p>
          <a:p>
            <a:r>
              <a:rPr lang="en-US" dirty="0" smtClean="0"/>
              <a:t>The first one is any questions you have about the hardware or software in a WilmU classroom.</a:t>
            </a:r>
          </a:p>
          <a:p>
            <a:endParaRPr lang="en-US" dirty="0" smtClean="0"/>
          </a:p>
          <a:p>
            <a:r>
              <a:rPr lang="en-US" dirty="0" smtClean="0"/>
              <a:t>The rest are websites for PowerPoint.</a:t>
            </a:r>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86</a:t>
            </a:fld>
            <a:endParaRPr lang="en-US" dirty="0"/>
          </a:p>
        </p:txBody>
      </p:sp>
    </p:spTree>
    <p:extLst>
      <p:ext uri="{BB962C8B-B14F-4D97-AF65-F5344CB8AC3E}">
        <p14:creationId xmlns:p14="http://schemas.microsoft.com/office/powerpoint/2010/main" val="207481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22</a:t>
            </a:fld>
            <a:endParaRPr lang="en-US" dirty="0"/>
          </a:p>
        </p:txBody>
      </p:sp>
    </p:spTree>
    <p:extLst>
      <p:ext uri="{BB962C8B-B14F-4D97-AF65-F5344CB8AC3E}">
        <p14:creationId xmlns:p14="http://schemas.microsoft.com/office/powerpoint/2010/main" val="117003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visual metaphor</a:t>
            </a:r>
            <a:r>
              <a:rPr lang="en-US" sz="1200" b="0" i="0" kern="1200" dirty="0" smtClean="0">
                <a:solidFill>
                  <a:schemeClr val="tx1"/>
                </a:solidFill>
                <a:effectLst/>
                <a:latin typeface="+mn-lt"/>
                <a:ea typeface="+mn-ea"/>
                <a:cs typeface="+mn-cs"/>
              </a:rPr>
              <a:t> is the representation of a person, place, thing, or idea by means of a </a:t>
            </a:r>
            <a:r>
              <a:rPr lang="en-US" sz="1200" b="1" i="0" kern="1200" dirty="0" smtClean="0">
                <a:solidFill>
                  <a:schemeClr val="tx1"/>
                </a:solidFill>
                <a:effectLst/>
                <a:latin typeface="+mn-lt"/>
                <a:ea typeface="+mn-ea"/>
                <a:cs typeface="+mn-cs"/>
              </a:rPr>
              <a:t>visual</a:t>
            </a:r>
            <a:r>
              <a:rPr lang="en-US" sz="1200" b="0" i="0" kern="1200" dirty="0" smtClean="0">
                <a:solidFill>
                  <a:schemeClr val="tx1"/>
                </a:solidFill>
                <a:effectLst/>
                <a:latin typeface="+mn-lt"/>
                <a:ea typeface="+mn-ea"/>
                <a:cs typeface="+mn-cs"/>
              </a:rPr>
              <a:t> image that suggests a particular association or point of similarity. Also known as pictorial </a:t>
            </a:r>
            <a:r>
              <a:rPr lang="en-US" sz="1200" b="1" i="0" kern="1200" dirty="0" smtClean="0">
                <a:solidFill>
                  <a:schemeClr val="tx1"/>
                </a:solidFill>
                <a:effectLst/>
                <a:latin typeface="+mn-lt"/>
                <a:ea typeface="+mn-ea"/>
                <a:cs typeface="+mn-cs"/>
              </a:rPr>
              <a:t>metaphor </a:t>
            </a:r>
            <a:r>
              <a:rPr lang="en-US" sz="1200" b="0" i="0" kern="1200" dirty="0" smtClean="0">
                <a:solidFill>
                  <a:schemeClr val="tx1"/>
                </a:solidFill>
                <a:effectLst/>
                <a:latin typeface="+mn-lt"/>
                <a:ea typeface="+mn-ea"/>
                <a:cs typeface="+mn-cs"/>
              </a:rPr>
              <a:t>and analogical juxtaposition. Modern advertising relies heavily on </a:t>
            </a:r>
            <a:r>
              <a:rPr lang="en-US" sz="1200" b="1" i="0" kern="1200" dirty="0" smtClean="0">
                <a:solidFill>
                  <a:schemeClr val="tx1"/>
                </a:solidFill>
                <a:effectLst/>
                <a:latin typeface="+mn-lt"/>
                <a:ea typeface="+mn-ea"/>
                <a:cs typeface="+mn-cs"/>
              </a:rPr>
              <a:t>visual metaphors</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BB411FF-D4F4-4FEA-BA1C-B848FBA787E8}" type="slidenum">
              <a:rPr lang="en-US" smtClean="0"/>
              <a:t>23</a:t>
            </a:fld>
            <a:endParaRPr lang="en-US" dirty="0"/>
          </a:p>
        </p:txBody>
      </p:sp>
    </p:spTree>
    <p:extLst>
      <p:ext uri="{BB962C8B-B14F-4D97-AF65-F5344CB8AC3E}">
        <p14:creationId xmlns:p14="http://schemas.microsoft.com/office/powerpoint/2010/main" val="2469521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24</a:t>
            </a:fld>
            <a:endParaRPr lang="en-US" dirty="0"/>
          </a:p>
        </p:txBody>
      </p:sp>
    </p:spTree>
    <p:extLst>
      <p:ext uri="{BB962C8B-B14F-4D97-AF65-F5344CB8AC3E}">
        <p14:creationId xmlns:p14="http://schemas.microsoft.com/office/powerpoint/2010/main" val="172047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411FF-D4F4-4FEA-BA1C-B848FBA787E8}" type="slidenum">
              <a:rPr lang="en-US" smtClean="0"/>
              <a:t>25</a:t>
            </a:fld>
            <a:endParaRPr lang="en-US" dirty="0"/>
          </a:p>
        </p:txBody>
      </p:sp>
    </p:spTree>
    <p:extLst>
      <p:ext uri="{BB962C8B-B14F-4D97-AF65-F5344CB8AC3E}">
        <p14:creationId xmlns:p14="http://schemas.microsoft.com/office/powerpoint/2010/main" val="161890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27</a:t>
            </a:fld>
            <a:endParaRPr lang="en-US" dirty="0"/>
          </a:p>
        </p:txBody>
      </p:sp>
    </p:spTree>
    <p:extLst>
      <p:ext uri="{BB962C8B-B14F-4D97-AF65-F5344CB8AC3E}">
        <p14:creationId xmlns:p14="http://schemas.microsoft.com/office/powerpoint/2010/main" val="155590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87B3D28C-D5B6-4C18-9876-751FDCF63BB0}" type="slidenum">
              <a:rPr lang="en-US" smtClean="0"/>
              <a:t>28</a:t>
            </a:fld>
            <a:endParaRPr lang="en-US" dirty="0"/>
          </a:p>
        </p:txBody>
      </p:sp>
    </p:spTree>
    <p:extLst>
      <p:ext uri="{BB962C8B-B14F-4D97-AF65-F5344CB8AC3E}">
        <p14:creationId xmlns:p14="http://schemas.microsoft.com/office/powerpoint/2010/main" val="2182216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3D28C-D5B6-4C18-9876-751FDCF63BB0}" type="slidenum">
              <a:rPr lang="en-US" smtClean="0"/>
              <a:t>31</a:t>
            </a:fld>
            <a:endParaRPr lang="en-US" dirty="0"/>
          </a:p>
        </p:txBody>
      </p:sp>
    </p:spTree>
    <p:extLst>
      <p:ext uri="{BB962C8B-B14F-4D97-AF65-F5344CB8AC3E}">
        <p14:creationId xmlns:p14="http://schemas.microsoft.com/office/powerpoint/2010/main" val="4080993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1780586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400010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144372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288116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11383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371902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370000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290106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163090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290339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B17667-4392-43ED-B582-1E7C221AA7D7}" type="datetimeFigureOut">
              <a:rPr lang="en-US" smtClean="0"/>
              <a:t>8/23/2017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0FC706-74C5-4FD8-A6B6-582D4BD96D6C}" type="slidenum">
              <a:rPr lang="en-US" smtClean="0"/>
              <a:t>‹#›</a:t>
            </a:fld>
            <a:endParaRPr lang="en-US" dirty="0"/>
          </a:p>
        </p:txBody>
      </p:sp>
    </p:spTree>
    <p:extLst>
      <p:ext uri="{BB962C8B-B14F-4D97-AF65-F5344CB8AC3E}">
        <p14:creationId xmlns:p14="http://schemas.microsoft.com/office/powerpoint/2010/main" val="364140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17667-4392-43ED-B582-1E7C221AA7D7}" type="datetimeFigureOut">
              <a:rPr lang="en-US" smtClean="0"/>
              <a:t>8/23/2017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0FC706-74C5-4FD8-A6B6-582D4BD96D6C}" type="slidenum">
              <a:rPr lang="en-US" smtClean="0"/>
              <a:t>‹#›</a:t>
            </a:fld>
            <a:endParaRPr lang="en-US" dirty="0"/>
          </a:p>
        </p:txBody>
      </p:sp>
    </p:spTree>
    <p:extLst>
      <p:ext uri="{BB962C8B-B14F-4D97-AF65-F5344CB8AC3E}">
        <p14:creationId xmlns:p14="http://schemas.microsoft.com/office/powerpoint/2010/main" val="3972130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wilmu.edu/edtech/pathways.aspx"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youtu.be/sUGcfCguoQs"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ailto:EdTech@wilmu.ed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EdTech@wilmu.ed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EdTech@wilmu.edu"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hyperlink" Target="http://www.wilmu.edu/" TargetMode="External"/><Relationship Id="rId2" Type="http://schemas.openxmlformats.org/officeDocument/2006/relationships/hyperlink" Target="http://wilmu.edu/"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people.uncw.edu/ertzbergerj/msgames.htm"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mailto:EdTech@wilmu.edu"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mailto:EdTech@wilmu.edu"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gif"/><Relationship Id="rId5" Type="http://schemas.openxmlformats.org/officeDocument/2006/relationships/image" Target="../media/image56.jpeg"/><Relationship Id="rId4" Type="http://schemas.openxmlformats.org/officeDocument/2006/relationships/image" Target="../media/image55.jpg"/></Relationships>
</file>

<file path=ppt/slides/_rels/slide6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microsoft.com/en-us/business/articles/10-dos-and-don'ts-of-presenting-with-powerpoint?CR_CC=20062916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uedtech.wufoo.com/forms/mfk8u8011m2xpm/" TargetMode="External"/><Relationship Id="rId2" Type="http://schemas.openxmlformats.org/officeDocument/2006/relationships/hyperlink" Target="https://wuedtech.wufoo.com/forms/advanced-presentation-tool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mailto:edtech@wilmu.ed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lidehunter.com/" TargetMode="External"/><Relationship Id="rId5" Type="http://schemas.openxmlformats.org/officeDocument/2006/relationships/hyperlink" Target="http://office.microsoft.com/en-us/templates/" TargetMode="External"/><Relationship Id="rId4" Type="http://schemas.openxmlformats.org/officeDocument/2006/relationships/hyperlink" Target="mailto:classroomtechnology@wilmu.ed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42309" y="12348"/>
            <a:ext cx="2749691" cy="6845652"/>
          </a:xfrm>
          <a:prstGeom prst="rect">
            <a:avLst/>
          </a:prstGeom>
        </p:spPr>
      </p:pic>
      <p:sp>
        <p:nvSpPr>
          <p:cNvPr id="2" name="Title 1"/>
          <p:cNvSpPr>
            <a:spLocks noGrp="1"/>
          </p:cNvSpPr>
          <p:nvPr>
            <p:ph type="ctrTitle"/>
          </p:nvPr>
        </p:nvSpPr>
        <p:spPr/>
        <p:txBody>
          <a:bodyPr>
            <a:normAutofit/>
          </a:bodyPr>
          <a:lstStyle/>
          <a:p>
            <a:r>
              <a:rPr lang="en-US" b="1" dirty="0" smtClean="0">
                <a:solidFill>
                  <a:srgbClr val="007D1E"/>
                </a:solidFill>
              </a:rPr>
              <a:t>A PowerPoint about how to Create PowerPoints</a:t>
            </a:r>
            <a:endParaRPr lang="en-US" b="1" dirty="0">
              <a:solidFill>
                <a:srgbClr val="007D1E"/>
              </a:solidFill>
            </a:endParaRPr>
          </a:p>
        </p:txBody>
      </p:sp>
      <p:sp>
        <p:nvSpPr>
          <p:cNvPr id="3" name="Subtitle 2"/>
          <p:cNvSpPr>
            <a:spLocks noGrp="1"/>
          </p:cNvSpPr>
          <p:nvPr>
            <p:ph type="subTitle" idx="1"/>
          </p:nvPr>
        </p:nvSpPr>
        <p:spPr>
          <a:xfrm>
            <a:off x="0" y="3602038"/>
            <a:ext cx="12192000" cy="2900362"/>
          </a:xfrm>
        </p:spPr>
        <p:txBody>
          <a:bodyPr>
            <a:normAutofit lnSpcReduction="10000"/>
          </a:bodyPr>
          <a:lstStyle/>
          <a:p>
            <a:r>
              <a:rPr lang="en-US" sz="3000" dirty="0" smtClean="0"/>
              <a:t/>
            </a:r>
            <a:br>
              <a:rPr lang="en-US" sz="3000" dirty="0" smtClean="0"/>
            </a:br>
            <a:r>
              <a:rPr lang="en-US" sz="3000" dirty="0" smtClean="0"/>
              <a:t>Basic Presentation Tools </a:t>
            </a:r>
            <a:br>
              <a:rPr lang="en-US" sz="3000" dirty="0" smtClean="0"/>
            </a:br>
            <a:r>
              <a:rPr lang="en-US" sz="3000" dirty="0" smtClean="0"/>
              <a:t/>
            </a:r>
            <a:br>
              <a:rPr lang="en-US" sz="3000" dirty="0" smtClean="0"/>
            </a:br>
            <a:r>
              <a:rPr lang="en-US" sz="3000" dirty="0" smtClean="0"/>
              <a:t>Essential Level workshop on the</a:t>
            </a:r>
            <a:br>
              <a:rPr lang="en-US" sz="3000" dirty="0" smtClean="0"/>
            </a:br>
            <a:r>
              <a:rPr lang="en-US" sz="3000" dirty="0" smtClean="0">
                <a:hlinkClick r:id="rId3"/>
              </a:rPr>
              <a:t>Pathway to Instructional Excellence</a:t>
            </a:r>
            <a:r>
              <a:rPr lang="en-US" sz="3000" dirty="0" smtClean="0"/>
              <a:t/>
            </a:r>
            <a:br>
              <a:rPr lang="en-US" sz="3000" dirty="0" smtClean="0"/>
            </a:br>
            <a:r>
              <a:rPr lang="en-US" sz="3000" dirty="0" smtClean="0"/>
              <a:t/>
            </a:r>
            <a:br>
              <a:rPr lang="en-US" sz="3000" dirty="0" smtClean="0"/>
            </a:br>
            <a:r>
              <a:rPr lang="en-US" sz="3000" dirty="0" smtClean="0"/>
              <a:t>by Adam Voyton</a:t>
            </a:r>
            <a:endParaRPr lang="en-US" sz="3000" dirty="0"/>
          </a:p>
        </p:txBody>
      </p:sp>
    </p:spTree>
    <p:extLst>
      <p:ext uri="{BB962C8B-B14F-4D97-AF65-F5344CB8AC3E}">
        <p14:creationId xmlns:p14="http://schemas.microsoft.com/office/powerpoint/2010/main" val="3642366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smtClean="0">
                <a:solidFill>
                  <a:srgbClr val="007D1E"/>
                </a:solidFill>
              </a:rPr>
              <a:t>Table of Contents</a:t>
            </a:r>
            <a:endParaRPr lang="en-US" sz="4800" b="1" dirty="0">
              <a:solidFill>
                <a:srgbClr val="007D1E"/>
              </a:solidFill>
            </a:endParaRPr>
          </a:p>
        </p:txBody>
      </p:sp>
      <p:sp>
        <p:nvSpPr>
          <p:cNvPr id="7" name="Content Placeholder 6"/>
          <p:cNvSpPr>
            <a:spLocks noGrp="1"/>
          </p:cNvSpPr>
          <p:nvPr>
            <p:ph idx="1"/>
          </p:nvPr>
        </p:nvSpPr>
        <p:spPr>
          <a:xfrm>
            <a:off x="838200" y="1847396"/>
            <a:ext cx="10515600" cy="4351338"/>
          </a:xfrm>
        </p:spPr>
        <p:txBody>
          <a:bodyPr/>
          <a:lstStyle/>
          <a:p>
            <a:pPr marL="514350" indent="-514350">
              <a:buFont typeface="+mj-lt"/>
              <a:buAutoNum type="arabicPeriod"/>
            </a:pPr>
            <a:r>
              <a:rPr lang="en-US" dirty="0" smtClean="0"/>
              <a:t>Overview of PowerPoint </a:t>
            </a:r>
          </a:p>
          <a:p>
            <a:pPr marL="514350" indent="-514350">
              <a:buFont typeface="+mj-lt"/>
              <a:buAutoNum type="arabicPeriod"/>
            </a:pPr>
            <a:r>
              <a:rPr lang="en-US" b="1" dirty="0" smtClean="0">
                <a:solidFill>
                  <a:srgbClr val="007D1E"/>
                </a:solidFill>
              </a:rPr>
              <a:t>18 Real Examples of Slide Layouts</a:t>
            </a:r>
          </a:p>
          <a:p>
            <a:pPr marL="514350" indent="-514350">
              <a:buFont typeface="+mj-lt"/>
              <a:buAutoNum type="arabicPeriod"/>
            </a:pPr>
            <a:r>
              <a:rPr lang="en-US" dirty="0" smtClean="0"/>
              <a:t>Building your PowerPoint - Add different types of content and multimedia</a:t>
            </a:r>
          </a:p>
          <a:p>
            <a:pPr marL="514350" indent="-514350">
              <a:buFont typeface="+mj-lt"/>
              <a:buAutoNum type="arabicPeriod"/>
            </a:pPr>
            <a:r>
              <a:rPr lang="en-US" dirty="0" smtClean="0"/>
              <a:t>Graphic Design – Add a theme and select a color scheme </a:t>
            </a:r>
          </a:p>
          <a:p>
            <a:pPr marL="514350" indent="-514350">
              <a:buFont typeface="+mj-lt"/>
              <a:buAutoNum type="arabicPeriod"/>
            </a:pPr>
            <a:r>
              <a:rPr lang="en-US" dirty="0" smtClean="0"/>
              <a:t>Adding animations and cinematic effects between slide transitions </a:t>
            </a:r>
          </a:p>
          <a:p>
            <a:pPr marL="514350" indent="-514350">
              <a:buFont typeface="+mj-lt"/>
              <a:buAutoNum type="arabicPeriod"/>
            </a:pPr>
            <a:r>
              <a:rPr lang="en-US" dirty="0" smtClean="0"/>
              <a:t>Further Reading on Presentation Skills </a:t>
            </a:r>
          </a:p>
          <a:p>
            <a:pPr marL="514350" indent="-514350">
              <a:buFont typeface="+mj-lt"/>
              <a:buAutoNum type="arabicPeriod"/>
            </a:pPr>
            <a:r>
              <a:rPr lang="en-US" dirty="0" smtClean="0"/>
              <a:t>Frequently Asked Questions</a:t>
            </a:r>
            <a:endParaRPr lang="en-US" dirty="0"/>
          </a:p>
        </p:txBody>
      </p:sp>
    </p:spTree>
    <p:extLst>
      <p:ext uri="{BB962C8B-B14F-4D97-AF65-F5344CB8AC3E}">
        <p14:creationId xmlns:p14="http://schemas.microsoft.com/office/powerpoint/2010/main" val="107919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normAutofit/>
          </a:bodyPr>
          <a:lstStyle/>
          <a:p>
            <a:r>
              <a:rPr lang="en-US" b="1" dirty="0">
                <a:solidFill>
                  <a:srgbClr val="007D1E"/>
                </a:solidFill>
              </a:rPr>
              <a:t>Slide Layout example 1: Title Slide</a:t>
            </a:r>
          </a:p>
        </p:txBody>
      </p:sp>
      <p:sp>
        <p:nvSpPr>
          <p:cNvPr id="10" name="Content Placeholder 9"/>
          <p:cNvSpPr>
            <a:spLocks noGrp="1"/>
          </p:cNvSpPr>
          <p:nvPr>
            <p:ph sz="half" idx="2"/>
          </p:nvPr>
        </p:nvSpPr>
        <p:spPr>
          <a:xfrm>
            <a:off x="874059" y="736601"/>
            <a:ext cx="10443882" cy="1157061"/>
          </a:xfrm>
        </p:spPr>
        <p:txBody>
          <a:bodyPr>
            <a:normAutofit fontScale="92500" lnSpcReduction="20000"/>
          </a:bodyPr>
          <a:lstStyle/>
          <a:p>
            <a:r>
              <a:rPr lang="en-US" dirty="0" smtClean="0"/>
              <a:t>Title slides should be like a summer romance: short and sweet. </a:t>
            </a:r>
          </a:p>
          <a:p>
            <a:r>
              <a:rPr lang="en-US" dirty="0" smtClean="0"/>
              <a:t>Like an executive summary, tell the gist of the presentation with a minimum of words</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stretch>
            <a:fillRect/>
          </a:stretch>
        </p:blipFill>
        <p:spPr>
          <a:xfrm>
            <a:off x="2815171" y="1990545"/>
            <a:ext cx="6489940" cy="4867455"/>
          </a:xfrm>
          <a:prstGeom prst="rect">
            <a:avLst/>
          </a:prstGeom>
        </p:spPr>
      </p:pic>
    </p:spTree>
    <p:extLst>
      <p:ext uri="{BB962C8B-B14F-4D97-AF65-F5344CB8AC3E}">
        <p14:creationId xmlns:p14="http://schemas.microsoft.com/office/powerpoint/2010/main" val="3764110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2: Title and Content</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lnSpcReduction="10000"/>
          </a:bodyPr>
          <a:lstStyle/>
          <a:p>
            <a:r>
              <a:rPr lang="en-US" dirty="0" smtClean="0"/>
              <a:t>This is the most common type of slide layout. It simply has a large heading for the main point of the slide. And then a large area for bulleted lists, charts, or other types of content</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1673015" y="2025531"/>
            <a:ext cx="8385385" cy="4737580"/>
          </a:xfrm>
          <a:prstGeom prst="rect">
            <a:avLst/>
          </a:prstGeom>
        </p:spPr>
      </p:pic>
    </p:spTree>
    <p:extLst>
      <p:ext uri="{BB962C8B-B14F-4D97-AF65-F5344CB8AC3E}">
        <p14:creationId xmlns:p14="http://schemas.microsoft.com/office/powerpoint/2010/main" val="1168531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3: Section Header</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pPr marL="0" indent="0">
              <a:buNone/>
            </a:pPr>
            <a:r>
              <a:rPr lang="en-US" dirty="0" smtClean="0"/>
              <a:t>Sections are like chapters in a book. They organize your content into logical chunks. </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874058" y="1893662"/>
            <a:ext cx="10552527" cy="4847380"/>
          </a:xfrm>
          <a:prstGeom prst="rect">
            <a:avLst/>
          </a:prstGeom>
        </p:spPr>
      </p:pic>
    </p:spTree>
    <p:extLst>
      <p:ext uri="{BB962C8B-B14F-4D97-AF65-F5344CB8AC3E}">
        <p14:creationId xmlns:p14="http://schemas.microsoft.com/office/powerpoint/2010/main" val="2671890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4: Two Content</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pPr marL="0" indent="0">
              <a:buNone/>
            </a:pPr>
            <a:r>
              <a:rPr lang="en-US" dirty="0" smtClean="0"/>
              <a:t>Typically used to compare and contrast things</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2137144" y="2014105"/>
            <a:ext cx="8279615" cy="4620612"/>
          </a:xfrm>
          <a:prstGeom prst="rect">
            <a:avLst/>
          </a:prstGeom>
        </p:spPr>
      </p:pic>
    </p:spTree>
    <p:extLst>
      <p:ext uri="{BB962C8B-B14F-4D97-AF65-F5344CB8AC3E}">
        <p14:creationId xmlns:p14="http://schemas.microsoft.com/office/powerpoint/2010/main" val="1554764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5: Comparison</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pPr marL="0" indent="0">
              <a:buNone/>
            </a:pPr>
            <a:r>
              <a:rPr lang="en-US" dirty="0" smtClean="0"/>
              <a:t>Use lists to organize content. Each column has an extra box for a heading</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2636875" y="1950640"/>
            <a:ext cx="6550384" cy="4907360"/>
          </a:xfrm>
          <a:prstGeom prst="rect">
            <a:avLst/>
          </a:prstGeom>
        </p:spPr>
      </p:pic>
    </p:spTree>
    <p:extLst>
      <p:ext uri="{BB962C8B-B14F-4D97-AF65-F5344CB8AC3E}">
        <p14:creationId xmlns:p14="http://schemas.microsoft.com/office/powerpoint/2010/main" val="1007774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6: Title Only</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pPr marL="0" indent="0">
              <a:buNone/>
            </a:pPr>
            <a:r>
              <a:rPr lang="en-US" dirty="0" smtClean="0"/>
              <a:t>Great when you only want a heading. </a:t>
            </a:r>
          </a:p>
          <a:p>
            <a:pPr marL="0" indent="0">
              <a:buNone/>
            </a:pPr>
            <a:r>
              <a:rPr lang="en-US" dirty="0" smtClean="0"/>
              <a:t>This is useful for having 1 or more images on a slide</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2534535" y="1987512"/>
            <a:ext cx="6747688" cy="5038373"/>
          </a:xfrm>
          <a:prstGeom prst="rect">
            <a:avLst/>
          </a:prstGeom>
        </p:spPr>
      </p:pic>
    </p:spTree>
    <p:extLst>
      <p:ext uri="{BB962C8B-B14F-4D97-AF65-F5344CB8AC3E}">
        <p14:creationId xmlns:p14="http://schemas.microsoft.com/office/powerpoint/2010/main" val="2366763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7: Blank</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pPr marL="0" indent="0">
              <a:buNone/>
            </a:pPr>
            <a:r>
              <a:rPr lang="en-US" dirty="0" smtClean="0"/>
              <a:t>The most flexible of all layouts. The blank template literally comes without any pre-populated layout boxes. </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831" y="1893662"/>
            <a:ext cx="9241169" cy="4964338"/>
          </a:xfrm>
          <a:prstGeom prst="rect">
            <a:avLst/>
          </a:prstGeom>
        </p:spPr>
      </p:pic>
      <p:sp>
        <p:nvSpPr>
          <p:cNvPr id="4" name="TextBox 3"/>
          <p:cNvSpPr txBox="1"/>
          <p:nvPr/>
        </p:nvSpPr>
        <p:spPr>
          <a:xfrm>
            <a:off x="138223" y="2328530"/>
            <a:ext cx="2668772" cy="4339650"/>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It won’t prompt you to click to add text. Instead, draw your own texts boxes or insert multimedia using the </a:t>
            </a:r>
            <a:r>
              <a:rPr lang="en-US" sz="2000" b="1" dirty="0" smtClean="0"/>
              <a:t>Insert tab</a:t>
            </a:r>
            <a:r>
              <a:rPr lang="en-US" sz="2000" dirty="0" smtClean="0"/>
              <a:t/>
            </a:r>
            <a:br>
              <a:rPr lang="en-US" sz="2000" dirty="0" smtClean="0"/>
            </a:br>
            <a:r>
              <a:rPr lang="en-US" sz="2000" dirty="0" smtClean="0"/>
              <a:t/>
            </a:r>
            <a:br>
              <a:rPr lang="en-US" sz="2000" dirty="0" smtClean="0"/>
            </a:br>
            <a:endParaRPr lang="en-US" sz="2000" dirty="0" smtClean="0"/>
          </a:p>
          <a:p>
            <a:pPr marL="285750" indent="-285750">
              <a:buFont typeface="Arial" panose="020B0604020202020204" pitchFamily="34" charset="0"/>
              <a:buChar char="•"/>
            </a:pPr>
            <a:r>
              <a:rPr lang="en-US" sz="2000" dirty="0" smtClean="0"/>
              <a:t>Often this layout is used to have a large image take up the full screen</a:t>
            </a:r>
          </a:p>
          <a:p>
            <a:endParaRPr lang="en-US" dirty="0" smtClean="0"/>
          </a:p>
          <a:p>
            <a:endParaRPr lang="en-US" dirty="0"/>
          </a:p>
        </p:txBody>
      </p:sp>
    </p:spTree>
    <p:extLst>
      <p:ext uri="{BB962C8B-B14F-4D97-AF65-F5344CB8AC3E}">
        <p14:creationId xmlns:p14="http://schemas.microsoft.com/office/powerpoint/2010/main" val="1204451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93406" y="457200"/>
            <a:ext cx="4378620" cy="1600200"/>
          </a:xfrm>
        </p:spPr>
        <p:txBody>
          <a:bodyPr>
            <a:normAutofit/>
          </a:bodyPr>
          <a:lstStyle/>
          <a:p>
            <a:r>
              <a:rPr lang="en-US" b="1" dirty="0" smtClean="0">
                <a:solidFill>
                  <a:srgbClr val="007D1E"/>
                </a:solidFill>
              </a:rPr>
              <a:t>Slide Layout example 8: Photo with Caption</a:t>
            </a:r>
            <a:endParaRPr lang="en-US" b="1" dirty="0">
              <a:solidFill>
                <a:srgbClr val="007D1E"/>
              </a:solidFill>
            </a:endParaRPr>
          </a:p>
        </p:txBody>
      </p:sp>
      <p:pic>
        <p:nvPicPr>
          <p:cNvPr id="13" name="Content Placeholder 12"/>
          <p:cNvPicPr>
            <a:picLocks noGrp="1" noChangeAspect="1"/>
          </p:cNvPicPr>
          <p:nvPr>
            <p:ph idx="1"/>
          </p:nvPr>
        </p:nvPicPr>
        <p:blipFill>
          <a:blip r:embed="rId2"/>
          <a:stretch>
            <a:fillRect/>
          </a:stretch>
        </p:blipFill>
        <p:spPr>
          <a:xfrm>
            <a:off x="5652953" y="1855707"/>
            <a:ext cx="5232669" cy="3137061"/>
          </a:xfrm>
          <a:prstGeom prst="rect">
            <a:avLst/>
          </a:prstGeom>
        </p:spPr>
      </p:pic>
      <p:sp>
        <p:nvSpPr>
          <p:cNvPr id="9" name="Text Placeholder 8"/>
          <p:cNvSpPr>
            <a:spLocks noGrp="1"/>
          </p:cNvSpPr>
          <p:nvPr>
            <p:ph type="body" sz="half" idx="2"/>
          </p:nvPr>
        </p:nvSpPr>
        <p:spPr>
          <a:xfrm>
            <a:off x="393406" y="2057400"/>
            <a:ext cx="4378619" cy="3811588"/>
          </a:xfrm>
        </p:spPr>
        <p:txBody>
          <a:bodyPr>
            <a:noAutofit/>
          </a:bodyPr>
          <a:lstStyle/>
          <a:p>
            <a:pPr marL="285750" indent="-285750">
              <a:buFont typeface="Arial" panose="020B0604020202020204" pitchFamily="34" charset="0"/>
              <a:buChar char="•"/>
            </a:pPr>
            <a:r>
              <a:rPr lang="en-US" sz="2000" dirty="0" smtClean="0"/>
              <a:t>The “Content with Caption” layout and “Picture with Caption” are not commonly used</a:t>
            </a:r>
          </a:p>
          <a:p>
            <a:pPr marL="285750" indent="-285750">
              <a:buFont typeface="Arial" panose="020B0604020202020204" pitchFamily="34" charset="0"/>
              <a:buChar char="•"/>
            </a:pPr>
            <a:r>
              <a:rPr lang="en-US" sz="2000" dirty="0" smtClean="0"/>
              <a:t>This slide is an example of the layout. It’s a bit odd that the one text box is significantly larger by default. </a:t>
            </a:r>
          </a:p>
          <a:p>
            <a:pPr marL="285750" indent="-285750">
              <a:buFont typeface="Arial" panose="020B0604020202020204" pitchFamily="34" charset="0"/>
              <a:buChar char="•"/>
            </a:pPr>
            <a:r>
              <a:rPr lang="en-US" sz="2000" dirty="0" smtClean="0"/>
              <a:t>Could be good for an Instructor introduction slide to provide a photo and some biographical information to your students </a:t>
            </a:r>
            <a:endParaRPr lang="en-US" sz="2000" dirty="0"/>
          </a:p>
        </p:txBody>
      </p:sp>
    </p:spTree>
    <p:extLst>
      <p:ext uri="{BB962C8B-B14F-4D97-AF65-F5344CB8AC3E}">
        <p14:creationId xmlns:p14="http://schemas.microsoft.com/office/powerpoint/2010/main" val="117646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9: Questions Slide</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fontScale="77500" lnSpcReduction="20000"/>
          </a:bodyPr>
          <a:lstStyle/>
          <a:p>
            <a:r>
              <a:rPr lang="en-US" dirty="0" smtClean="0"/>
              <a:t>Commonly used at the end of presentation to allow a few minutes for the audience to ask questions or provide feedback</a:t>
            </a:r>
          </a:p>
          <a:p>
            <a:r>
              <a:rPr lang="en-US" dirty="0" smtClean="0"/>
              <a:t>Summarizing the main points of the presentation may help foster the conversation </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1870344" y="1893662"/>
            <a:ext cx="8761078" cy="4964338"/>
          </a:xfrm>
          <a:prstGeom prst="rect">
            <a:avLst/>
          </a:prstGeom>
        </p:spPr>
      </p:pic>
    </p:spTree>
    <p:extLst>
      <p:ext uri="{BB962C8B-B14F-4D97-AF65-F5344CB8AC3E}">
        <p14:creationId xmlns:p14="http://schemas.microsoft.com/office/powerpoint/2010/main" val="369827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Workshop Learning Objectives</a:t>
            </a:r>
            <a:endParaRPr lang="en-US" b="1" dirty="0">
              <a:solidFill>
                <a:srgbClr val="007D1E"/>
              </a:solidFill>
            </a:endParaRPr>
          </a:p>
        </p:txBody>
      </p:sp>
      <p:sp>
        <p:nvSpPr>
          <p:cNvPr id="3" name="Content Placeholder 2"/>
          <p:cNvSpPr>
            <a:spLocks noGrp="1"/>
          </p:cNvSpPr>
          <p:nvPr>
            <p:ph idx="1"/>
          </p:nvPr>
        </p:nvSpPr>
        <p:spPr/>
        <p:txBody>
          <a:bodyPr>
            <a:normAutofit/>
          </a:bodyPr>
          <a:lstStyle/>
          <a:p>
            <a:r>
              <a:rPr lang="en-US" dirty="0" smtClean="0"/>
              <a:t>Review design templates</a:t>
            </a:r>
          </a:p>
          <a:p>
            <a:r>
              <a:rPr lang="en-US" dirty="0" smtClean="0"/>
              <a:t>Build well readable and easily understandable  title slide, new slides and presentations for lecturing and presenting</a:t>
            </a:r>
          </a:p>
          <a:p>
            <a:r>
              <a:rPr lang="en-US" dirty="0" smtClean="0"/>
              <a:t>Develop a PowerPoint with bulleted text, images, hyperlinking</a:t>
            </a:r>
          </a:p>
          <a:p>
            <a:r>
              <a:rPr lang="en-US" dirty="0" smtClean="0"/>
              <a:t>Choose animations, visualizations, and graphic design concepts to improve your power point</a:t>
            </a:r>
          </a:p>
          <a:p>
            <a:r>
              <a:rPr lang="en-US" dirty="0" smtClean="0"/>
              <a:t>Review best practice of presenting focusing on the presenter being more important than the slides</a:t>
            </a:r>
          </a:p>
          <a:p>
            <a:r>
              <a:rPr lang="en-US" dirty="0" smtClean="0"/>
              <a:t>Utilize PPT features to maximize the message </a:t>
            </a:r>
          </a:p>
          <a:p>
            <a:endParaRPr lang="en-US" dirty="0"/>
          </a:p>
        </p:txBody>
      </p:sp>
    </p:spTree>
    <p:extLst>
      <p:ext uri="{BB962C8B-B14F-4D97-AF65-F5344CB8AC3E}">
        <p14:creationId xmlns:p14="http://schemas.microsoft.com/office/powerpoint/2010/main" val="913318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10: References Slide</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r>
              <a:rPr lang="en-US" dirty="0" smtClean="0"/>
              <a:t>Typically the final slide in your PowerPoint, this simply lists any sources you used</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2944792" y="1893663"/>
            <a:ext cx="6379961" cy="4964338"/>
          </a:xfrm>
          <a:prstGeom prst="rect">
            <a:avLst/>
          </a:prstGeom>
        </p:spPr>
      </p:pic>
    </p:spTree>
    <p:extLst>
      <p:ext uri="{BB962C8B-B14F-4D97-AF65-F5344CB8AC3E}">
        <p14:creationId xmlns:p14="http://schemas.microsoft.com/office/powerpoint/2010/main" val="107564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11: Table of Contents</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lnSpcReduction="10000"/>
          </a:bodyPr>
          <a:lstStyle/>
          <a:p>
            <a:pPr marL="0" indent="0">
              <a:buNone/>
            </a:pPr>
            <a:r>
              <a:rPr lang="en-US" dirty="0" smtClean="0"/>
              <a:t>For longer presentations, it may be better to use a Table of Contents instead of section headings. Highlight the section you’re about to start for added effect</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2726556" y="1893662"/>
            <a:ext cx="6667169" cy="4964338"/>
          </a:xfrm>
          <a:prstGeom prst="rect">
            <a:avLst/>
          </a:prstGeom>
        </p:spPr>
      </p:pic>
    </p:spTree>
    <p:extLst>
      <p:ext uri="{BB962C8B-B14F-4D97-AF65-F5344CB8AC3E}">
        <p14:creationId xmlns:p14="http://schemas.microsoft.com/office/powerpoint/2010/main" val="485362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Why Create a Table of Contents?</a:t>
            </a:r>
            <a:endParaRPr lang="en-US" b="1" dirty="0">
              <a:solidFill>
                <a:srgbClr val="007D1E"/>
              </a:solidFill>
            </a:endParaRPr>
          </a:p>
        </p:txBody>
      </p:sp>
      <p:sp>
        <p:nvSpPr>
          <p:cNvPr id="3" name="Content Placeholder 2"/>
          <p:cNvSpPr>
            <a:spLocks noGrp="1"/>
          </p:cNvSpPr>
          <p:nvPr>
            <p:ph idx="1"/>
          </p:nvPr>
        </p:nvSpPr>
        <p:spPr>
          <a:xfrm>
            <a:off x="838200" y="1825624"/>
            <a:ext cx="10515600" cy="4816475"/>
          </a:xfrm>
        </p:spPr>
        <p:txBody>
          <a:bodyPr>
            <a:normAutofit fontScale="92500" lnSpcReduction="20000"/>
          </a:bodyPr>
          <a:lstStyle/>
          <a:p>
            <a:r>
              <a:rPr lang="en-US" b="1" dirty="0">
                <a:solidFill>
                  <a:srgbClr val="007D1E"/>
                </a:solidFill>
              </a:rPr>
              <a:t>Manage </a:t>
            </a:r>
            <a:r>
              <a:rPr lang="en-US" b="1" dirty="0" smtClean="0">
                <a:solidFill>
                  <a:srgbClr val="007D1E"/>
                </a:solidFill>
              </a:rPr>
              <a:t>the audience’s expectations </a:t>
            </a:r>
            <a:r>
              <a:rPr lang="en-US" dirty="0" smtClean="0"/>
              <a:t>- </a:t>
            </a:r>
            <a:r>
              <a:rPr lang="en-US" baseline="0" dirty="0" smtClean="0"/>
              <a:t>Your audience may be more interested in a certain</a:t>
            </a:r>
            <a:r>
              <a:rPr lang="en-US" dirty="0" smtClean="0"/>
              <a:t> section of your presentation</a:t>
            </a:r>
            <a:r>
              <a:rPr lang="en-US" baseline="0" dirty="0" smtClean="0"/>
              <a:t> – the table</a:t>
            </a:r>
            <a:r>
              <a:rPr lang="en-US" dirty="0" smtClean="0"/>
              <a:t> of contents</a:t>
            </a:r>
            <a:r>
              <a:rPr lang="en-US" baseline="0" dirty="0" smtClean="0"/>
              <a:t> lets them know when they need to pay extra attention. </a:t>
            </a:r>
            <a:endParaRPr lang="en-US" dirty="0" smtClean="0"/>
          </a:p>
          <a:p>
            <a:pPr marL="0" indent="0">
              <a:buNone/>
            </a:pPr>
            <a:endParaRPr lang="en-US" dirty="0" smtClean="0"/>
          </a:p>
          <a:p>
            <a:r>
              <a:rPr lang="en-US" b="1" dirty="0" smtClean="0">
                <a:solidFill>
                  <a:srgbClr val="007D1E"/>
                </a:solidFill>
              </a:rPr>
              <a:t>Provide a high level overview of the content </a:t>
            </a:r>
            <a:r>
              <a:rPr lang="en-US" dirty="0" smtClean="0"/>
              <a:t>- Make your presentation digestible into logical chunks. People</a:t>
            </a:r>
            <a:r>
              <a:rPr lang="en-US" baseline="0" dirty="0" smtClean="0"/>
              <a:t> will know how far into the presentation you are.  </a:t>
            </a:r>
            <a:endParaRPr lang="en-US" dirty="0" smtClean="0"/>
          </a:p>
          <a:p>
            <a:pPr marL="0" indent="0">
              <a:buNone/>
            </a:pPr>
            <a:endParaRPr lang="en-US" dirty="0"/>
          </a:p>
          <a:p>
            <a:r>
              <a:rPr lang="en-US" b="1" dirty="0" smtClean="0">
                <a:solidFill>
                  <a:srgbClr val="007D1E"/>
                </a:solidFill>
              </a:rPr>
              <a:t>Make </a:t>
            </a:r>
            <a:r>
              <a:rPr lang="en-US" b="1" dirty="0">
                <a:solidFill>
                  <a:srgbClr val="007D1E"/>
                </a:solidFill>
              </a:rPr>
              <a:t>a good </a:t>
            </a:r>
            <a:r>
              <a:rPr lang="en-US" b="1" dirty="0" smtClean="0">
                <a:solidFill>
                  <a:srgbClr val="007D1E"/>
                </a:solidFill>
              </a:rPr>
              <a:t>impression </a:t>
            </a:r>
            <a:r>
              <a:rPr lang="en-US" dirty="0" smtClean="0"/>
              <a:t>- A document with a table of contents has a more professional appearance</a:t>
            </a:r>
          </a:p>
          <a:p>
            <a:endParaRPr lang="en-US" dirty="0"/>
          </a:p>
          <a:p>
            <a:r>
              <a:rPr lang="en-US" b="1" dirty="0" smtClean="0">
                <a:solidFill>
                  <a:srgbClr val="007D1E"/>
                </a:solidFill>
              </a:rPr>
              <a:t>Easier to discuss </a:t>
            </a:r>
            <a:r>
              <a:rPr lang="en-US" dirty="0" smtClean="0"/>
              <a:t>- </a:t>
            </a:r>
            <a:r>
              <a:rPr lang="en-US" baseline="0" dirty="0" smtClean="0"/>
              <a:t>With any questions from the audience, it’s easy to remember a section. </a:t>
            </a:r>
            <a:endParaRPr lang="en-US" dirty="0" smtClean="0"/>
          </a:p>
          <a:p>
            <a:endParaRPr lang="en-US" dirty="0" smtClean="0"/>
          </a:p>
          <a:p>
            <a:endParaRPr lang="en-US" dirty="0" smtClean="0"/>
          </a:p>
        </p:txBody>
      </p:sp>
    </p:spTree>
    <p:extLst>
      <p:ext uri="{BB962C8B-B14F-4D97-AF65-F5344CB8AC3E}">
        <p14:creationId xmlns:p14="http://schemas.microsoft.com/office/powerpoint/2010/main" val="2194184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12: Visual Metaphor </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r>
              <a:rPr lang="en-US" dirty="0" smtClean="0"/>
              <a:t>They say a picture’s worth a thousand words</a:t>
            </a:r>
          </a:p>
          <a:p>
            <a:r>
              <a:rPr lang="en-US" dirty="0" smtClean="0"/>
              <a:t>Pictures are easy to understand ‘at a glance’ without reading</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0" y="2092235"/>
            <a:ext cx="5337544" cy="3014976"/>
          </a:xfrm>
          <a:prstGeom prst="rect">
            <a:avLst/>
          </a:prstGeom>
        </p:spPr>
      </p:pic>
      <p:pic>
        <p:nvPicPr>
          <p:cNvPr id="3" name="Picture 2"/>
          <p:cNvPicPr>
            <a:picLocks noChangeAspect="1"/>
          </p:cNvPicPr>
          <p:nvPr/>
        </p:nvPicPr>
        <p:blipFill>
          <a:blip r:embed="rId4"/>
          <a:stretch>
            <a:fillRect/>
          </a:stretch>
        </p:blipFill>
        <p:spPr>
          <a:xfrm>
            <a:off x="6379239" y="2092235"/>
            <a:ext cx="5461281" cy="3429176"/>
          </a:xfrm>
          <a:prstGeom prst="rect">
            <a:avLst/>
          </a:prstGeom>
        </p:spPr>
      </p:pic>
      <p:sp>
        <p:nvSpPr>
          <p:cNvPr id="5" name="Rectangle 4"/>
          <p:cNvSpPr/>
          <p:nvPr/>
        </p:nvSpPr>
        <p:spPr>
          <a:xfrm>
            <a:off x="2997200" y="5521411"/>
            <a:ext cx="7671081" cy="1015663"/>
          </a:xfrm>
          <a:prstGeom prst="rect">
            <a:avLst/>
          </a:prstGeom>
        </p:spPr>
        <p:txBody>
          <a:bodyPr wrap="square">
            <a:spAutoFit/>
          </a:bodyPr>
          <a:lstStyle/>
          <a:p>
            <a:r>
              <a:rPr lang="en-US" sz="2000" dirty="0" smtClean="0"/>
              <a:t>This version use</a:t>
            </a:r>
            <a:r>
              <a:rPr lang="en-US" sz="2000" baseline="0" dirty="0" smtClean="0"/>
              <a:t> images to reinforce the idea behind the words. </a:t>
            </a:r>
            <a:br>
              <a:rPr lang="en-US" sz="2000" baseline="0" dirty="0" smtClean="0"/>
            </a:br>
            <a:r>
              <a:rPr lang="en-US" sz="2000" baseline="0" dirty="0" smtClean="0"/>
              <a:t>Also the customized design template may capture the audience’s attention more than the out of the box PPT template </a:t>
            </a:r>
            <a:endParaRPr lang="en-US" sz="2000" dirty="0"/>
          </a:p>
        </p:txBody>
      </p:sp>
      <p:sp>
        <p:nvSpPr>
          <p:cNvPr id="6" name="Curved Right Arrow 5"/>
          <p:cNvSpPr/>
          <p:nvPr/>
        </p:nvSpPr>
        <p:spPr>
          <a:xfrm rot="12362132">
            <a:off x="9534460" y="5243313"/>
            <a:ext cx="1482274" cy="1715154"/>
          </a:xfrm>
          <a:prstGeom prst="curvedRightArrow">
            <a:avLst>
              <a:gd name="adj1" fmla="val 25000"/>
              <a:gd name="adj2" fmla="val 5292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ight Arrow 7"/>
          <p:cNvSpPr/>
          <p:nvPr/>
        </p:nvSpPr>
        <p:spPr>
          <a:xfrm>
            <a:off x="5337544" y="3050723"/>
            <a:ext cx="1233377" cy="1616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6793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Images should serve a Purpose</a:t>
            </a:r>
            <a:endParaRPr lang="en-US" b="1" dirty="0">
              <a:solidFill>
                <a:srgbClr val="007D1E"/>
              </a:solidFill>
            </a:endParaRPr>
          </a:p>
        </p:txBody>
      </p:sp>
      <p:sp>
        <p:nvSpPr>
          <p:cNvPr id="3" name="Content Placeholder 2"/>
          <p:cNvSpPr>
            <a:spLocks noGrp="1"/>
          </p:cNvSpPr>
          <p:nvPr>
            <p:ph idx="1"/>
          </p:nvPr>
        </p:nvSpPr>
        <p:spPr>
          <a:xfrm>
            <a:off x="838200" y="1825625"/>
            <a:ext cx="5881577" cy="4351338"/>
          </a:xfrm>
        </p:spPr>
        <p:txBody>
          <a:bodyPr/>
          <a:lstStyle/>
          <a:p>
            <a:r>
              <a:rPr lang="en-US" dirty="0" smtClean="0"/>
              <a:t>Add impact </a:t>
            </a:r>
            <a:br>
              <a:rPr lang="en-US" dirty="0" smtClean="0"/>
            </a:br>
            <a:endParaRPr lang="en-US" dirty="0" smtClean="0"/>
          </a:p>
          <a:p>
            <a:r>
              <a:rPr lang="en-US" dirty="0" smtClean="0"/>
              <a:t>Human faces help people connect</a:t>
            </a:r>
            <a:br>
              <a:rPr lang="en-US" dirty="0" smtClean="0"/>
            </a:br>
            <a:endParaRPr lang="en-US" dirty="0" smtClean="0"/>
          </a:p>
          <a:p>
            <a:r>
              <a:rPr lang="en-US" dirty="0" smtClean="0"/>
              <a:t>Images should </a:t>
            </a:r>
            <a:r>
              <a:rPr lang="en-US" b="1" dirty="0" smtClean="0"/>
              <a:t>not</a:t>
            </a:r>
            <a:r>
              <a:rPr lang="en-US" dirty="0" smtClean="0"/>
              <a:t> clutter the slides</a:t>
            </a:r>
            <a:br>
              <a:rPr lang="en-US" dirty="0" smtClean="0"/>
            </a:br>
            <a:endParaRPr lang="en-US" dirty="0" smtClean="0"/>
          </a:p>
          <a:p>
            <a:r>
              <a:rPr lang="en-US" dirty="0" smtClean="0"/>
              <a:t>Images should have a consistent look </a:t>
            </a:r>
            <a:endParaRPr lang="en-US" dirty="0"/>
          </a:p>
        </p:txBody>
      </p:sp>
      <p:sp>
        <p:nvSpPr>
          <p:cNvPr id="4" name="Rectangle 3"/>
          <p:cNvSpPr/>
          <p:nvPr/>
        </p:nvSpPr>
        <p:spPr>
          <a:xfrm>
            <a:off x="7300282" y="1690687"/>
            <a:ext cx="4321104"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US" dirty="0" smtClean="0"/>
              <a:t>They say a picture’s worth a thousand words. </a:t>
            </a:r>
          </a:p>
          <a:p>
            <a:pPr marL="285750" indent="-285750">
              <a:buFont typeface="Arial" panose="020B0604020202020204" pitchFamily="34" charset="0"/>
              <a:buChar char="•"/>
            </a:pPr>
            <a:r>
              <a:rPr lang="en-US" dirty="0" smtClean="0"/>
              <a:t>But it takes a while to read 1,000 words. </a:t>
            </a:r>
          </a:p>
          <a:p>
            <a:pPr marL="285750" indent="-285750">
              <a:buFont typeface="Arial" panose="020B0604020202020204" pitchFamily="34" charset="0"/>
              <a:buChar char="•"/>
            </a:pPr>
            <a:r>
              <a:rPr lang="en-US" dirty="0" smtClean="0"/>
              <a:t>So why waste the audience’s time including superfluous imagery? </a:t>
            </a:r>
          </a:p>
          <a:p>
            <a:pPr marL="285750" indent="-285750">
              <a:buFont typeface="Arial" panose="020B0604020202020204" pitchFamily="34" charset="0"/>
              <a:buChar char="•"/>
            </a:pPr>
            <a:r>
              <a:rPr lang="en-US" dirty="0" smtClean="0"/>
              <a:t>They’ll waste time trying to understand why you included a trivial clipart image. </a:t>
            </a:r>
          </a:p>
          <a:p>
            <a:pPr marL="285750" indent="-285750">
              <a:buFont typeface="Arial" panose="020B0604020202020204" pitchFamily="34" charset="0"/>
              <a:buChar char="•"/>
            </a:pPr>
            <a:r>
              <a:rPr lang="en-US" dirty="0" smtClean="0"/>
              <a:t>It may distract the audience and take their attention away from you, the presenter </a:t>
            </a:r>
          </a:p>
        </p:txBody>
      </p:sp>
      <p:pic>
        <p:nvPicPr>
          <p:cNvPr id="5" name="Picture 4" descr="Just in time for Valentine’s Day , there is this report: People wh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175" y="4705501"/>
            <a:ext cx="2333625" cy="1962150"/>
          </a:xfrm>
          <a:prstGeom prst="rect">
            <a:avLst/>
          </a:prstGeom>
        </p:spPr>
      </p:pic>
      <p:sp>
        <p:nvSpPr>
          <p:cNvPr id="6" name="TextBox 5"/>
          <p:cNvSpPr txBox="1"/>
          <p:nvPr/>
        </p:nvSpPr>
        <p:spPr>
          <a:xfrm>
            <a:off x="6096000" y="5237628"/>
            <a:ext cx="2551813" cy="1477328"/>
          </a:xfrm>
          <a:prstGeom prst="rect">
            <a:avLst/>
          </a:prstGeom>
          <a:noFill/>
        </p:spPr>
        <p:txBody>
          <a:bodyPr wrap="square" rtlCol="0">
            <a:spAutoFit/>
          </a:bodyPr>
          <a:lstStyle/>
          <a:p>
            <a:r>
              <a:rPr lang="en-US" dirty="0" smtClean="0"/>
              <a:t>Admit it! My cheerful demeanor distracted you from reading the more important bullet points above. </a:t>
            </a:r>
            <a:endParaRPr lang="en-US" dirty="0"/>
          </a:p>
        </p:txBody>
      </p:sp>
      <p:sp>
        <p:nvSpPr>
          <p:cNvPr id="7" name="Rounded Rectangular Callout 6"/>
          <p:cNvSpPr/>
          <p:nvPr/>
        </p:nvSpPr>
        <p:spPr>
          <a:xfrm>
            <a:off x="5996762" y="5007935"/>
            <a:ext cx="2651051" cy="1659716"/>
          </a:xfrm>
          <a:prstGeom prst="wedgeRoundRectCallout">
            <a:avLst>
              <a:gd name="adj1" fmla="val 81388"/>
              <a:gd name="adj2" fmla="val -1004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7502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13: Charts</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pPr marL="233363" indent="-233363"/>
            <a:r>
              <a:rPr lang="en-US" dirty="0"/>
              <a:t>Your chart should tell a simple </a:t>
            </a:r>
            <a:r>
              <a:rPr lang="en-US" dirty="0" smtClean="0"/>
              <a:t>story</a:t>
            </a:r>
          </a:p>
          <a:p>
            <a:pPr marL="233363" indent="-233363"/>
            <a:r>
              <a:rPr lang="en-US" dirty="0" smtClean="0"/>
              <a:t>It </a:t>
            </a:r>
            <a:r>
              <a:rPr lang="en-US" dirty="0"/>
              <a:t>should be able to </a:t>
            </a:r>
            <a:r>
              <a:rPr lang="en-US" dirty="0" smtClean="0"/>
              <a:t>be understood ‘</a:t>
            </a:r>
            <a:r>
              <a:rPr lang="en-US" i="1" dirty="0" smtClean="0"/>
              <a:t>at </a:t>
            </a:r>
            <a:r>
              <a:rPr lang="en-US" i="1" dirty="0"/>
              <a:t>a glance</a:t>
            </a:r>
            <a:r>
              <a:rPr lang="en-US" dirty="0"/>
              <a:t>’</a:t>
            </a:r>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016" y="2050180"/>
            <a:ext cx="6155691" cy="4658627"/>
          </a:xfrm>
          <a:prstGeom prst="rect">
            <a:avLst/>
          </a:prstGeom>
        </p:spPr>
      </p:pic>
    </p:spTree>
    <p:extLst>
      <p:ext uri="{BB962C8B-B14F-4D97-AF65-F5344CB8AC3E}">
        <p14:creationId xmlns:p14="http://schemas.microsoft.com/office/powerpoint/2010/main" val="509579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2341" y="1"/>
            <a:ext cx="10515600" cy="736600"/>
          </a:xfrm>
        </p:spPr>
        <p:txBody>
          <a:bodyPr/>
          <a:lstStyle/>
          <a:p>
            <a:r>
              <a:rPr lang="en-US" b="1" dirty="0" smtClean="0">
                <a:solidFill>
                  <a:srgbClr val="007D1E"/>
                </a:solidFill>
              </a:rPr>
              <a:t>Slide Layout example 14: Data</a:t>
            </a:r>
            <a:endParaRPr lang="en-US" b="1" dirty="0">
              <a:solidFill>
                <a:srgbClr val="007D1E"/>
              </a:solidFill>
            </a:endParaRPr>
          </a:p>
        </p:txBody>
      </p:sp>
      <p:sp>
        <p:nvSpPr>
          <p:cNvPr id="10" name="Content Placeholder 9"/>
          <p:cNvSpPr>
            <a:spLocks noGrp="1"/>
          </p:cNvSpPr>
          <p:nvPr>
            <p:ph sz="half" idx="2"/>
          </p:nvPr>
        </p:nvSpPr>
        <p:spPr>
          <a:xfrm>
            <a:off x="874059" y="736601"/>
            <a:ext cx="10443882" cy="1157061"/>
          </a:xfrm>
        </p:spPr>
        <p:txBody>
          <a:bodyPr>
            <a:normAutofit/>
          </a:bodyPr>
          <a:lstStyle/>
          <a:p>
            <a:pPr marL="0" indent="0">
              <a:buNone/>
            </a:pPr>
            <a:r>
              <a:rPr lang="en-US" dirty="0"/>
              <a:t>If the data is not easy to understand, summarize any </a:t>
            </a:r>
            <a:r>
              <a:rPr lang="en-US" dirty="0" smtClean="0"/>
              <a:t>trends</a:t>
            </a:r>
            <a:br>
              <a:rPr lang="en-US" dirty="0" smtClean="0"/>
            </a:br>
            <a:r>
              <a:rPr lang="en-US" dirty="0" smtClean="0"/>
              <a:t>or </a:t>
            </a:r>
            <a:r>
              <a:rPr lang="en-US" dirty="0"/>
              <a:t>noteworthy points</a:t>
            </a:r>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3476847" y="1893662"/>
            <a:ext cx="8715153" cy="4938587"/>
          </a:xfrm>
          <a:prstGeom prst="rect">
            <a:avLst/>
          </a:prstGeom>
        </p:spPr>
      </p:pic>
      <p:sp>
        <p:nvSpPr>
          <p:cNvPr id="4" name="Rectangle 3"/>
          <p:cNvSpPr/>
          <p:nvPr/>
        </p:nvSpPr>
        <p:spPr>
          <a:xfrm>
            <a:off x="0" y="2630262"/>
            <a:ext cx="3327991" cy="3970318"/>
          </a:xfrm>
          <a:prstGeom prst="rect">
            <a:avLst/>
          </a:prstGeom>
        </p:spPr>
        <p:txBody>
          <a:bodyPr wrap="square">
            <a:spAutoFit/>
          </a:bodyPr>
          <a:lstStyle/>
          <a:p>
            <a:r>
              <a:rPr lang="en-US" b="1" dirty="0" smtClean="0"/>
              <a:t>Explanation of the data:</a:t>
            </a:r>
            <a:r>
              <a:rPr lang="en-US" dirty="0" smtClean="0"/>
              <a:t/>
            </a:r>
            <a:br>
              <a:rPr lang="en-US" dirty="0" smtClean="0"/>
            </a:br>
            <a:r>
              <a:rPr lang="en-US" dirty="0" smtClean="0"/>
              <a:t>Facebook was like</a:t>
            </a:r>
            <a:r>
              <a:rPr lang="en-US" baseline="0" dirty="0" smtClean="0"/>
              <a:t> a hurricane. It had huge fluxuations.  It could be doing great one week, then plummet back down…only to rise right back up again.  Ironically, when I sold it was only for about a dollar less than I purchased it for.  You can see that right around the last week of October, it reached it’s highest value of $80.77.  But 2 weeks before that, it was at it’s lowest closing price of $72.63.  </a:t>
            </a:r>
            <a:endParaRPr lang="en-US" dirty="0"/>
          </a:p>
        </p:txBody>
      </p:sp>
    </p:spTree>
    <p:extLst>
      <p:ext uri="{BB962C8B-B14F-4D97-AF65-F5344CB8AC3E}">
        <p14:creationId xmlns:p14="http://schemas.microsoft.com/office/powerpoint/2010/main" val="886395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Not So Good Charts </a:t>
            </a:r>
            <a:endParaRPr lang="en-US" b="1" dirty="0">
              <a:solidFill>
                <a:srgbClr val="007D1E"/>
              </a:solidFill>
            </a:endParaRPr>
          </a:p>
        </p:txBody>
      </p:sp>
      <p:sp>
        <p:nvSpPr>
          <p:cNvPr id="3" name="Content Placeholder 2"/>
          <p:cNvSpPr>
            <a:spLocks noGrp="1"/>
          </p:cNvSpPr>
          <p:nvPr>
            <p:ph idx="1"/>
          </p:nvPr>
        </p:nvSpPr>
        <p:spPr>
          <a:xfrm>
            <a:off x="838200" y="1825625"/>
            <a:ext cx="5243623" cy="4351338"/>
          </a:xfrm>
        </p:spPr>
        <p:txBody>
          <a:bodyPr/>
          <a:lstStyle/>
          <a:p>
            <a:r>
              <a:rPr lang="en-US" dirty="0" smtClean="0"/>
              <a:t>Too much content to understand what the point is</a:t>
            </a:r>
            <a:br>
              <a:rPr lang="en-US" dirty="0" smtClean="0"/>
            </a:br>
            <a:endParaRPr lang="en-US" dirty="0" smtClean="0"/>
          </a:p>
          <a:p>
            <a:r>
              <a:rPr lang="en-US" dirty="0" smtClean="0"/>
              <a:t>Consider putting each bar graph on it’s own slide to improve readability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823" y="1137684"/>
            <a:ext cx="6058541" cy="4374662"/>
          </a:xfrm>
          <a:prstGeom prst="rect">
            <a:avLst/>
          </a:prstGeom>
        </p:spPr>
      </p:pic>
    </p:spTree>
    <p:extLst>
      <p:ext uri="{BB962C8B-B14F-4D97-AF65-F5344CB8AC3E}">
        <p14:creationId xmlns:p14="http://schemas.microsoft.com/office/powerpoint/2010/main" val="2081597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261" y="-297657"/>
            <a:ext cx="10515600" cy="1325563"/>
          </a:xfrm>
        </p:spPr>
        <p:txBody>
          <a:bodyPr/>
          <a:lstStyle/>
          <a:p>
            <a:r>
              <a:rPr lang="en-US" b="1" dirty="0" smtClean="0">
                <a:solidFill>
                  <a:srgbClr val="007D1E"/>
                </a:solidFill>
              </a:rPr>
              <a:t>Not So Good Charts</a:t>
            </a:r>
            <a:endParaRPr lang="en-US" b="1" dirty="0">
              <a:solidFill>
                <a:srgbClr val="007D1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944" y="1752600"/>
            <a:ext cx="9152056" cy="5116286"/>
          </a:xfrm>
          <a:prstGeom prst="rect">
            <a:avLst/>
          </a:prstGeom>
        </p:spPr>
      </p:pic>
      <p:sp>
        <p:nvSpPr>
          <p:cNvPr id="4" name="Rectangle 3"/>
          <p:cNvSpPr/>
          <p:nvPr/>
        </p:nvSpPr>
        <p:spPr>
          <a:xfrm>
            <a:off x="923261" y="365124"/>
            <a:ext cx="10283456" cy="1200329"/>
          </a:xfrm>
          <a:prstGeom prst="rect">
            <a:avLst/>
          </a:prstGeom>
        </p:spPr>
        <p:txBody>
          <a:bodyPr wrap="square">
            <a:spAutoFit/>
          </a:bodyPr>
          <a:lstStyle/>
          <a:p>
            <a:endParaRPr lang="en-US" sz="2400" dirty="0" smtClean="0"/>
          </a:p>
          <a:p>
            <a:r>
              <a:rPr lang="en-US" sz="2400" dirty="0" smtClean="0"/>
              <a:t>This chart is</a:t>
            </a:r>
            <a:r>
              <a:rPr lang="en-US" sz="2400" baseline="0" dirty="0" smtClean="0"/>
              <a:t> probably the best example of a crowded slide. If you think it looks like a government program, yes, it was used by the Pentagon.</a:t>
            </a:r>
            <a:endParaRPr lang="en-US" sz="2400" dirty="0"/>
          </a:p>
        </p:txBody>
      </p:sp>
    </p:spTree>
    <p:extLst>
      <p:ext uri="{BB962C8B-B14F-4D97-AF65-F5344CB8AC3E}">
        <p14:creationId xmlns:p14="http://schemas.microsoft.com/office/powerpoint/2010/main" val="1970563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12192000" cy="736600"/>
          </a:xfrm>
        </p:spPr>
        <p:txBody>
          <a:bodyPr>
            <a:normAutofit/>
          </a:bodyPr>
          <a:lstStyle/>
          <a:p>
            <a:pPr algn="ctr"/>
            <a:r>
              <a:rPr lang="en-US" b="1" dirty="0" smtClean="0">
                <a:solidFill>
                  <a:srgbClr val="007D1E"/>
                </a:solidFill>
              </a:rPr>
              <a:t>Slide Layout example 15: Workflow / Process Overview</a:t>
            </a:r>
            <a:endParaRPr lang="en-US" b="1" dirty="0">
              <a:solidFill>
                <a:srgbClr val="007D1E"/>
              </a:solidFill>
            </a:endParaRPr>
          </a:p>
        </p:txBody>
      </p:sp>
      <p:sp>
        <p:nvSpPr>
          <p:cNvPr id="10" name="Content Placeholder 9"/>
          <p:cNvSpPr>
            <a:spLocks noGrp="1"/>
          </p:cNvSpPr>
          <p:nvPr>
            <p:ph sz="half" idx="2"/>
          </p:nvPr>
        </p:nvSpPr>
        <p:spPr>
          <a:xfrm>
            <a:off x="520995" y="736601"/>
            <a:ext cx="10796946" cy="1157061"/>
          </a:xfrm>
        </p:spPr>
        <p:txBody>
          <a:bodyPr>
            <a:normAutofit/>
          </a:bodyPr>
          <a:lstStyle/>
          <a:p>
            <a:pPr marL="0" indent="0">
              <a:buNone/>
            </a:pPr>
            <a:r>
              <a:rPr lang="en-US" dirty="0" smtClean="0"/>
              <a:t>Less is more! Consider using SmartArt to provide a high level overview, then add the details for each element on the flow chart on its own slide</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1660514" y="1954837"/>
            <a:ext cx="8870971" cy="4903163"/>
          </a:xfrm>
          <a:prstGeom prst="rect">
            <a:avLst/>
          </a:prstGeom>
        </p:spPr>
      </p:pic>
    </p:spTree>
    <p:extLst>
      <p:ext uri="{BB962C8B-B14F-4D97-AF65-F5344CB8AC3E}">
        <p14:creationId xmlns:p14="http://schemas.microsoft.com/office/powerpoint/2010/main" val="4253361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smtClean="0">
                <a:solidFill>
                  <a:srgbClr val="007D1E"/>
                </a:solidFill>
              </a:rPr>
              <a:t>Table of Contents</a:t>
            </a:r>
            <a:endParaRPr lang="en-US" sz="4800" b="1" dirty="0">
              <a:solidFill>
                <a:srgbClr val="007D1E"/>
              </a:solidFill>
            </a:endParaRPr>
          </a:p>
        </p:txBody>
      </p:sp>
      <p:sp>
        <p:nvSpPr>
          <p:cNvPr id="7" name="Content Placeholder 6"/>
          <p:cNvSpPr>
            <a:spLocks noGrp="1"/>
          </p:cNvSpPr>
          <p:nvPr>
            <p:ph idx="1"/>
          </p:nvPr>
        </p:nvSpPr>
        <p:spPr>
          <a:xfrm>
            <a:off x="838200" y="1847396"/>
            <a:ext cx="10515600" cy="4351338"/>
          </a:xfrm>
        </p:spPr>
        <p:txBody>
          <a:bodyPr/>
          <a:lstStyle/>
          <a:p>
            <a:pPr marL="514350" indent="-514350">
              <a:buFont typeface="+mj-lt"/>
              <a:buAutoNum type="arabicPeriod"/>
            </a:pPr>
            <a:r>
              <a:rPr lang="en-US" b="1" dirty="0" smtClean="0">
                <a:solidFill>
                  <a:srgbClr val="007D1E"/>
                </a:solidFill>
              </a:rPr>
              <a:t>Overview of PowerPoint </a:t>
            </a:r>
          </a:p>
          <a:p>
            <a:pPr marL="514350" indent="-514350">
              <a:buFont typeface="+mj-lt"/>
              <a:buAutoNum type="arabicPeriod"/>
            </a:pPr>
            <a:r>
              <a:rPr lang="en-US" dirty="0" smtClean="0"/>
              <a:t>18 Real Examples of Slide Layouts</a:t>
            </a:r>
          </a:p>
          <a:p>
            <a:pPr marL="514350" indent="-514350">
              <a:buFont typeface="+mj-lt"/>
              <a:buAutoNum type="arabicPeriod"/>
            </a:pPr>
            <a:r>
              <a:rPr lang="en-US" dirty="0" smtClean="0"/>
              <a:t>Building your PowerPoint - Add different types of content and multimedia</a:t>
            </a:r>
          </a:p>
          <a:p>
            <a:pPr marL="514350" indent="-514350">
              <a:buFont typeface="+mj-lt"/>
              <a:buAutoNum type="arabicPeriod"/>
            </a:pPr>
            <a:r>
              <a:rPr lang="en-US" dirty="0" smtClean="0"/>
              <a:t>Graphic Design – Add a theme and select a color scheme </a:t>
            </a:r>
          </a:p>
          <a:p>
            <a:pPr marL="514350" indent="-514350">
              <a:buFont typeface="+mj-lt"/>
              <a:buAutoNum type="arabicPeriod"/>
            </a:pPr>
            <a:r>
              <a:rPr lang="en-US" dirty="0" smtClean="0"/>
              <a:t>Adding animations and cinematic effects between slide transitions </a:t>
            </a:r>
          </a:p>
          <a:p>
            <a:pPr marL="514350" indent="-514350">
              <a:buFont typeface="+mj-lt"/>
              <a:buAutoNum type="arabicPeriod"/>
            </a:pPr>
            <a:r>
              <a:rPr lang="en-US" dirty="0" smtClean="0"/>
              <a:t>Further Reading on Presentation Skills </a:t>
            </a:r>
          </a:p>
          <a:p>
            <a:pPr marL="514350" indent="-514350">
              <a:buFont typeface="+mj-lt"/>
              <a:buAutoNum type="arabicPeriod"/>
            </a:pPr>
            <a:r>
              <a:rPr lang="en-US" dirty="0" smtClean="0"/>
              <a:t>Frequently Asked Questions</a:t>
            </a:r>
            <a:endParaRPr lang="en-US" dirty="0"/>
          </a:p>
        </p:txBody>
      </p:sp>
    </p:spTree>
    <p:extLst>
      <p:ext uri="{BB962C8B-B14F-4D97-AF65-F5344CB8AC3E}">
        <p14:creationId xmlns:p14="http://schemas.microsoft.com/office/powerpoint/2010/main" val="4106280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b="1" dirty="0" smtClean="0">
                <a:solidFill>
                  <a:srgbClr val="007D1E"/>
                </a:solidFill>
              </a:rPr>
              <a:t>Slide Layout example 16: YouTube Videos</a:t>
            </a:r>
            <a:endParaRPr lang="en-US" b="1" dirty="0">
              <a:solidFill>
                <a:srgbClr val="007D1E"/>
              </a:solidFill>
            </a:endParaRPr>
          </a:p>
        </p:txBody>
      </p:sp>
      <p:sp>
        <p:nvSpPr>
          <p:cNvPr id="10" name="Content Placeholder 9"/>
          <p:cNvSpPr>
            <a:spLocks noGrp="1"/>
          </p:cNvSpPr>
          <p:nvPr>
            <p:ph sz="half" idx="1"/>
          </p:nvPr>
        </p:nvSpPr>
        <p:spPr>
          <a:xfrm>
            <a:off x="233916" y="2096636"/>
            <a:ext cx="5785884" cy="4644405"/>
          </a:xfrm>
        </p:spPr>
        <p:txBody>
          <a:bodyPr>
            <a:normAutofit fontScale="92500"/>
          </a:bodyPr>
          <a:lstStyle/>
          <a:p>
            <a:r>
              <a:rPr lang="en-US" dirty="0" smtClean="0"/>
              <a:t>Embedding a YouTube video into a PowerPoint is tricky and doesn't consistently work between all versions.</a:t>
            </a:r>
            <a:br>
              <a:rPr lang="en-US" dirty="0" smtClean="0"/>
            </a:br>
            <a:endParaRPr lang="en-US" dirty="0" smtClean="0"/>
          </a:p>
          <a:p>
            <a:r>
              <a:rPr lang="en-US" dirty="0" smtClean="0"/>
              <a:t>Thus, I recommend a simpler approach: add the link to a slide, then simply click the link and watch the video on YouTube</a:t>
            </a:r>
            <a:br>
              <a:rPr lang="en-US" dirty="0" smtClean="0"/>
            </a:br>
            <a:endParaRPr lang="en-US" dirty="0" smtClean="0"/>
          </a:p>
          <a:p>
            <a:r>
              <a:rPr lang="en-US" dirty="0" smtClean="0"/>
              <a:t>You can also embed the link on the thumbnail of a video clip to emulate the look and feel of a YouTube video</a:t>
            </a:r>
            <a:endParaRPr lang="en-US" dirty="0"/>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2"/>
          </p:cNvPr>
          <p:cNvPicPr>
            <a:picLocks noChangeAspect="1"/>
          </p:cNvPicPr>
          <p:nvPr/>
        </p:nvPicPr>
        <p:blipFill>
          <a:blip r:embed="rId3"/>
          <a:stretch>
            <a:fillRect/>
          </a:stretch>
        </p:blipFill>
        <p:spPr>
          <a:xfrm>
            <a:off x="6215961" y="2009525"/>
            <a:ext cx="5834011" cy="2979812"/>
          </a:xfrm>
          <a:prstGeom prst="rect">
            <a:avLst/>
          </a:prstGeom>
        </p:spPr>
      </p:pic>
      <p:sp>
        <p:nvSpPr>
          <p:cNvPr id="2" name="Rectangle 1"/>
          <p:cNvSpPr/>
          <p:nvPr/>
        </p:nvSpPr>
        <p:spPr>
          <a:xfrm>
            <a:off x="6808365" y="5398484"/>
            <a:ext cx="4112344" cy="369332"/>
          </a:xfrm>
          <a:prstGeom prst="rect">
            <a:avLst/>
          </a:prstGeom>
        </p:spPr>
        <p:txBody>
          <a:bodyPr wrap="none">
            <a:spAutoFit/>
          </a:bodyPr>
          <a:lstStyle/>
          <a:p>
            <a:r>
              <a:rPr lang="en-US" dirty="0" smtClean="0"/>
              <a:t>Video link: </a:t>
            </a:r>
            <a:r>
              <a:rPr lang="en-US" dirty="0" smtClean="0">
                <a:hlinkClick r:id="rId2"/>
              </a:rPr>
              <a:t>http://youtu.be/sUGcfCguoQs</a:t>
            </a:r>
            <a:r>
              <a:rPr lang="en-US" dirty="0" smtClean="0"/>
              <a:t> </a:t>
            </a:r>
            <a:endParaRPr lang="en-US" dirty="0"/>
          </a:p>
        </p:txBody>
      </p:sp>
    </p:spTree>
    <p:extLst>
      <p:ext uri="{BB962C8B-B14F-4D97-AF65-F5344CB8AC3E}">
        <p14:creationId xmlns:p14="http://schemas.microsoft.com/office/powerpoint/2010/main" val="31914820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D1E"/>
                </a:solidFill>
              </a:rPr>
              <a:t>Embedding YouTube videos still doesn’t work all the time </a:t>
            </a:r>
            <a:endParaRPr lang="en-US" b="1" dirty="0">
              <a:solidFill>
                <a:srgbClr val="007D1E"/>
              </a:solidFill>
            </a:endParaRPr>
          </a:p>
        </p:txBody>
      </p:sp>
      <p:pic>
        <p:nvPicPr>
          <p:cNvPr id="4" name="Content Placeholder 3"/>
          <p:cNvPicPr>
            <a:picLocks noGrp="1" noChangeAspect="1"/>
          </p:cNvPicPr>
          <p:nvPr>
            <p:ph idx="1"/>
          </p:nvPr>
        </p:nvPicPr>
        <p:blipFill>
          <a:blip r:embed="rId3"/>
          <a:stretch>
            <a:fillRect/>
          </a:stretch>
        </p:blipFill>
        <p:spPr>
          <a:xfrm>
            <a:off x="2152650" y="2125266"/>
            <a:ext cx="7886700" cy="1069098"/>
          </a:xfrm>
          <a:prstGeom prst="rect">
            <a:avLst/>
          </a:prstGeom>
        </p:spPr>
      </p:pic>
      <p:pic>
        <p:nvPicPr>
          <p:cNvPr id="5" name="Picture 4"/>
          <p:cNvPicPr>
            <a:picLocks noChangeAspect="1"/>
          </p:cNvPicPr>
          <p:nvPr/>
        </p:nvPicPr>
        <p:blipFill>
          <a:blip r:embed="rId4"/>
          <a:stretch>
            <a:fillRect/>
          </a:stretch>
        </p:blipFill>
        <p:spPr>
          <a:xfrm>
            <a:off x="1770357" y="3394485"/>
            <a:ext cx="4732430" cy="2606266"/>
          </a:xfrm>
          <a:prstGeom prst="rect">
            <a:avLst/>
          </a:prstGeom>
        </p:spPr>
      </p:pic>
      <p:pic>
        <p:nvPicPr>
          <p:cNvPr id="1026" name="Picture 2" descr="C:\Users\ADAMC~1.VOY\AppData\Local\Temp\SNAGHTML9f0ab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950" y="3961497"/>
            <a:ext cx="3612356" cy="73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25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b="1" dirty="0" smtClean="0">
                <a:solidFill>
                  <a:srgbClr val="007D1E"/>
                </a:solidFill>
              </a:rPr>
              <a:t>Slide Layout example 17: Tables for Summarizing Dense Information</a:t>
            </a:r>
            <a:endParaRPr lang="en-US" b="1" dirty="0">
              <a:solidFill>
                <a:srgbClr val="007D1E"/>
              </a:solidFill>
            </a:endParaRPr>
          </a:p>
        </p:txBody>
      </p:sp>
      <p:cxnSp>
        <p:nvCxnSpPr>
          <p:cNvPr id="12" name="Straight Connector 11"/>
          <p:cNvCxnSpPr/>
          <p:nvPr/>
        </p:nvCxnSpPr>
        <p:spPr>
          <a:xfrm>
            <a:off x="0" y="1893662"/>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2052084" y="1975907"/>
            <a:ext cx="8451971" cy="4882093"/>
          </a:xfrm>
          <a:prstGeom prst="rect">
            <a:avLst/>
          </a:prstGeom>
        </p:spPr>
      </p:pic>
    </p:spTree>
    <p:extLst>
      <p:ext uri="{BB962C8B-B14F-4D97-AF65-F5344CB8AC3E}">
        <p14:creationId xmlns:p14="http://schemas.microsoft.com/office/powerpoint/2010/main" val="17848089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42309" y="12348"/>
            <a:ext cx="2749691" cy="6845652"/>
          </a:xfrm>
          <a:prstGeom prst="rect">
            <a:avLst/>
          </a:prstGeom>
        </p:spPr>
      </p:pic>
      <p:sp>
        <p:nvSpPr>
          <p:cNvPr id="3" name="Subtitle 2"/>
          <p:cNvSpPr>
            <a:spLocks noGrp="1"/>
          </p:cNvSpPr>
          <p:nvPr>
            <p:ph type="subTitle" idx="1"/>
          </p:nvPr>
        </p:nvSpPr>
        <p:spPr>
          <a:xfrm>
            <a:off x="1985385" y="2368317"/>
            <a:ext cx="8039303" cy="4159483"/>
          </a:xfrm>
        </p:spPr>
        <p:txBody>
          <a:bodyPr>
            <a:noAutofit/>
          </a:bodyPr>
          <a:lstStyle/>
          <a:p>
            <a:pPr marL="321366" indent="-321366" algn="l">
              <a:lnSpc>
                <a:spcPct val="140000"/>
              </a:lnSpc>
              <a:spcAft>
                <a:spcPts val="600"/>
              </a:spcAft>
              <a:buClr>
                <a:srgbClr val="217F38"/>
              </a:buClr>
              <a:buSzPct val="125000"/>
              <a:buFont typeface="Arial"/>
              <a:buChar char="•"/>
            </a:pPr>
            <a:r>
              <a:rPr lang="en-US" sz="2800" dirty="0" smtClean="0">
                <a:solidFill>
                  <a:srgbClr val="000000"/>
                </a:solidFill>
                <a:latin typeface="Arial Narrow"/>
                <a:cs typeface="Arial Narrow"/>
              </a:rPr>
              <a:t>Matches institutional colors guidelines </a:t>
            </a:r>
            <a:r>
              <a:rPr lang="en-US" sz="2000" dirty="0" smtClean="0">
                <a:solidFill>
                  <a:srgbClr val="217F38"/>
                </a:solidFill>
                <a:latin typeface="Arial Narrow"/>
                <a:cs typeface="Arial Narrow"/>
              </a:rPr>
              <a:t>- Emerald green headings</a:t>
            </a:r>
            <a:endParaRPr lang="en-US" sz="2000" dirty="0">
              <a:solidFill>
                <a:srgbClr val="217F38"/>
              </a:solidFill>
              <a:latin typeface="Arial Narrow"/>
              <a:cs typeface="Arial Narrow"/>
            </a:endParaRPr>
          </a:p>
          <a:p>
            <a:pPr marL="321366" indent="-321366" algn="l">
              <a:lnSpc>
                <a:spcPct val="140000"/>
              </a:lnSpc>
              <a:spcAft>
                <a:spcPts val="600"/>
              </a:spcAft>
              <a:buClr>
                <a:srgbClr val="217F38"/>
              </a:buClr>
              <a:buSzPct val="125000"/>
              <a:buFont typeface="Arial"/>
              <a:buChar char="•"/>
            </a:pPr>
            <a:r>
              <a:rPr lang="en-US" sz="2800" dirty="0" smtClean="0">
                <a:solidFill>
                  <a:srgbClr val="000000"/>
                </a:solidFill>
                <a:latin typeface="Arial Narrow"/>
                <a:cs typeface="Arial Narrow"/>
              </a:rPr>
              <a:t>Uses Arial font, in alignment with the WU Brand-Guide     </a:t>
            </a:r>
            <a:r>
              <a:rPr lang="en-US" sz="2000" dirty="0" smtClean="0">
                <a:solidFill>
                  <a:srgbClr val="217F38"/>
                </a:solidFill>
                <a:latin typeface="Arial Narrow"/>
                <a:cs typeface="Arial Narrow"/>
              </a:rPr>
              <a:t>- a consistent visual brand is vital on all corporate materials to promote brand recognition for internal and external audiences</a:t>
            </a:r>
            <a:endParaRPr lang="en-US" sz="2000" dirty="0">
              <a:solidFill>
                <a:srgbClr val="217F38"/>
              </a:solidFill>
              <a:latin typeface="Arial Narrow"/>
              <a:cs typeface="Arial Narrow"/>
            </a:endParaRPr>
          </a:p>
          <a:p>
            <a:pPr marL="321366" indent="-321366" algn="l">
              <a:lnSpc>
                <a:spcPct val="140000"/>
              </a:lnSpc>
              <a:spcAft>
                <a:spcPts val="600"/>
              </a:spcAft>
              <a:buClr>
                <a:srgbClr val="217F38"/>
              </a:buClr>
              <a:buSzPct val="125000"/>
              <a:buFont typeface="Arial"/>
              <a:buChar char="•"/>
            </a:pPr>
            <a:r>
              <a:rPr lang="en-US" sz="2800" dirty="0" smtClean="0">
                <a:solidFill>
                  <a:srgbClr val="000000"/>
                </a:solidFill>
                <a:latin typeface="Arial Narrow"/>
                <a:cs typeface="Arial Narrow"/>
              </a:rPr>
              <a:t>Official WU logo appears on each slide </a:t>
            </a:r>
          </a:p>
          <a:p>
            <a:pPr marL="321366" indent="-321366" algn="l">
              <a:lnSpc>
                <a:spcPct val="140000"/>
              </a:lnSpc>
              <a:spcAft>
                <a:spcPts val="600"/>
              </a:spcAft>
              <a:buClr>
                <a:srgbClr val="217F38"/>
              </a:buClr>
              <a:buSzPct val="125000"/>
              <a:buFont typeface="Arial"/>
              <a:buChar char="•"/>
            </a:pPr>
            <a:r>
              <a:rPr lang="en-US" sz="2800" dirty="0" smtClean="0">
                <a:solidFill>
                  <a:srgbClr val="000000"/>
                </a:solidFill>
                <a:latin typeface="Arial Narrow"/>
                <a:cs typeface="Arial Narrow"/>
              </a:rPr>
              <a:t>Adds a professional polish</a:t>
            </a:r>
            <a:r>
              <a:rPr lang="en-US" sz="2000" dirty="0">
                <a:solidFill>
                  <a:srgbClr val="217F38"/>
                </a:solidFill>
                <a:latin typeface="Arial Narrow"/>
                <a:cs typeface="Arial Narrow"/>
              </a:rPr>
              <a:t> </a:t>
            </a:r>
            <a:r>
              <a:rPr lang="en-US" sz="2000" dirty="0" smtClean="0">
                <a:solidFill>
                  <a:srgbClr val="217F38"/>
                </a:solidFill>
                <a:latin typeface="Arial Narrow"/>
                <a:cs typeface="Arial Narrow"/>
              </a:rPr>
              <a:t>- clearly and consistently promote Wilmington University and its mission</a:t>
            </a:r>
          </a:p>
        </p:txBody>
      </p:sp>
      <p:sp>
        <p:nvSpPr>
          <p:cNvPr id="17" name="TextBox 16"/>
          <p:cNvSpPr txBox="1"/>
          <p:nvPr/>
        </p:nvSpPr>
        <p:spPr>
          <a:xfrm>
            <a:off x="1985385" y="543652"/>
            <a:ext cx="9433982" cy="741269"/>
          </a:xfrm>
          <a:prstGeom prst="rect">
            <a:avLst/>
          </a:prstGeom>
          <a:noFill/>
        </p:spPr>
        <p:txBody>
          <a:bodyPr wrap="square" lIns="91415" tIns="45708" rIns="91415" bIns="45708" rtlCol="0">
            <a:spAutoFit/>
          </a:bodyPr>
          <a:lstStyle/>
          <a:p>
            <a:r>
              <a:rPr lang="en-US" sz="4217" b="1" dirty="0" smtClean="0">
                <a:solidFill>
                  <a:srgbClr val="007D1E"/>
                </a:solidFill>
                <a:latin typeface="Arial Narrow"/>
                <a:cs typeface="Arial Narrow"/>
              </a:rPr>
              <a:t>Slide Layout Example 18: Branded to WU </a:t>
            </a:r>
            <a:endParaRPr lang="en-US" sz="4217" b="1" dirty="0">
              <a:solidFill>
                <a:srgbClr val="007D1E"/>
              </a:solidFill>
              <a:latin typeface="Arial Narrow"/>
              <a:cs typeface="Arial Narrow"/>
            </a:endParaRPr>
          </a:p>
        </p:txBody>
      </p:sp>
      <p:sp>
        <p:nvSpPr>
          <p:cNvPr id="4" name="Title 3"/>
          <p:cNvSpPr>
            <a:spLocks noGrp="1"/>
          </p:cNvSpPr>
          <p:nvPr>
            <p:ph type="ctrTitle"/>
          </p:nvPr>
        </p:nvSpPr>
        <p:spPr>
          <a:xfrm>
            <a:off x="1985385" y="1816225"/>
            <a:ext cx="8039303" cy="356638"/>
          </a:xfrm>
        </p:spPr>
        <p:txBody>
          <a:bodyPr>
            <a:noAutofit/>
          </a:bodyPr>
          <a:lstStyle/>
          <a:p>
            <a:pPr algn="l"/>
            <a:r>
              <a:rPr lang="en-US" sz="2530" b="1" dirty="0" smtClean="0">
                <a:solidFill>
                  <a:schemeClr val="tx1">
                    <a:lumMod val="85000"/>
                    <a:lumOff val="15000"/>
                  </a:schemeClr>
                </a:solidFill>
                <a:latin typeface="Arial Narrow"/>
                <a:cs typeface="Arial Narrow"/>
              </a:rPr>
              <a:t>Contact </a:t>
            </a:r>
            <a:r>
              <a:rPr lang="en-US" sz="2530" b="1" dirty="0" smtClean="0">
                <a:solidFill>
                  <a:schemeClr val="tx1">
                    <a:lumMod val="85000"/>
                    <a:lumOff val="15000"/>
                  </a:schemeClr>
                </a:solidFill>
                <a:latin typeface="Arial Narrow"/>
                <a:cs typeface="Arial Narrow"/>
                <a:hlinkClick r:id="rId4"/>
              </a:rPr>
              <a:t>EdTech@wilmu.edu</a:t>
            </a:r>
            <a:r>
              <a:rPr lang="en-US" sz="2530" b="1" dirty="0" smtClean="0">
                <a:solidFill>
                  <a:schemeClr val="tx1">
                    <a:lumMod val="85000"/>
                    <a:lumOff val="15000"/>
                  </a:schemeClr>
                </a:solidFill>
                <a:latin typeface="Arial Narrow"/>
                <a:cs typeface="Arial Narrow"/>
              </a:rPr>
              <a:t> to request a full copy of the branded template, with many different layout options </a:t>
            </a:r>
            <a:endParaRPr lang="en-US" sz="2530" b="1" dirty="0">
              <a:solidFill>
                <a:schemeClr val="tx1">
                  <a:lumMod val="85000"/>
                  <a:lumOff val="15000"/>
                </a:schemeClr>
              </a:solidFill>
              <a:latin typeface="Arial Narrow"/>
              <a:cs typeface="Arial Narrow"/>
            </a:endParaRPr>
          </a:p>
        </p:txBody>
      </p:sp>
    </p:spTree>
    <p:extLst>
      <p:ext uri="{BB962C8B-B14F-4D97-AF65-F5344CB8AC3E}">
        <p14:creationId xmlns:p14="http://schemas.microsoft.com/office/powerpoint/2010/main" val="1864716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smtClean="0">
                <a:solidFill>
                  <a:srgbClr val="007D1E"/>
                </a:solidFill>
              </a:rPr>
              <a:t>Table of Contents</a:t>
            </a:r>
            <a:endParaRPr lang="en-US" sz="4800" b="1" dirty="0">
              <a:solidFill>
                <a:srgbClr val="007D1E"/>
              </a:solidFill>
            </a:endParaRPr>
          </a:p>
        </p:txBody>
      </p:sp>
      <p:sp>
        <p:nvSpPr>
          <p:cNvPr id="7" name="Content Placeholder 6"/>
          <p:cNvSpPr>
            <a:spLocks noGrp="1"/>
          </p:cNvSpPr>
          <p:nvPr>
            <p:ph idx="1"/>
          </p:nvPr>
        </p:nvSpPr>
        <p:spPr>
          <a:xfrm>
            <a:off x="838200" y="1847396"/>
            <a:ext cx="10515600" cy="4351338"/>
          </a:xfrm>
        </p:spPr>
        <p:txBody>
          <a:bodyPr/>
          <a:lstStyle/>
          <a:p>
            <a:pPr marL="514350" indent="-514350">
              <a:buFont typeface="+mj-lt"/>
              <a:buAutoNum type="arabicPeriod"/>
            </a:pPr>
            <a:r>
              <a:rPr lang="en-US" dirty="0" smtClean="0"/>
              <a:t>Overview of PowerPoint </a:t>
            </a:r>
          </a:p>
          <a:p>
            <a:pPr marL="514350" indent="-514350">
              <a:buFont typeface="+mj-lt"/>
              <a:buAutoNum type="arabicPeriod"/>
            </a:pPr>
            <a:r>
              <a:rPr lang="en-US" dirty="0" smtClean="0"/>
              <a:t>18 Real Examples of Slide Layouts</a:t>
            </a:r>
          </a:p>
          <a:p>
            <a:pPr marL="514350" indent="-514350">
              <a:buFont typeface="+mj-lt"/>
              <a:buAutoNum type="arabicPeriod"/>
            </a:pPr>
            <a:r>
              <a:rPr lang="en-US" b="1" dirty="0" smtClean="0">
                <a:solidFill>
                  <a:srgbClr val="007D1E"/>
                </a:solidFill>
              </a:rPr>
              <a:t>Building your PowerPoint - Add different types of content and multimedia</a:t>
            </a:r>
          </a:p>
          <a:p>
            <a:pPr marL="514350" indent="-514350">
              <a:buFont typeface="+mj-lt"/>
              <a:buAutoNum type="arabicPeriod"/>
            </a:pPr>
            <a:r>
              <a:rPr lang="en-US" dirty="0" smtClean="0"/>
              <a:t>Graphic Design – Add a theme and select a color scheme </a:t>
            </a:r>
          </a:p>
          <a:p>
            <a:pPr marL="514350" indent="-514350">
              <a:buFont typeface="+mj-lt"/>
              <a:buAutoNum type="arabicPeriod"/>
            </a:pPr>
            <a:r>
              <a:rPr lang="en-US" dirty="0" smtClean="0"/>
              <a:t>Adding animations and cinematic effects between slide transitions </a:t>
            </a:r>
          </a:p>
          <a:p>
            <a:pPr marL="514350" indent="-514350">
              <a:buFont typeface="+mj-lt"/>
              <a:buAutoNum type="arabicPeriod"/>
            </a:pPr>
            <a:r>
              <a:rPr lang="en-US" dirty="0" smtClean="0"/>
              <a:t>Further Reading on Presentation Skills </a:t>
            </a:r>
          </a:p>
          <a:p>
            <a:pPr marL="514350" indent="-514350">
              <a:buFont typeface="+mj-lt"/>
              <a:buAutoNum type="arabicPeriod"/>
            </a:pPr>
            <a:r>
              <a:rPr lang="en-US" dirty="0" smtClean="0"/>
              <a:t>Frequently Asked Questions</a:t>
            </a:r>
            <a:endParaRPr lang="en-US" dirty="0"/>
          </a:p>
        </p:txBody>
      </p:sp>
    </p:spTree>
    <p:extLst>
      <p:ext uri="{BB962C8B-B14F-4D97-AF65-F5344CB8AC3E}">
        <p14:creationId xmlns:p14="http://schemas.microsoft.com/office/powerpoint/2010/main" val="32767568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D1E"/>
                </a:solidFill>
              </a:rPr>
              <a:t>Your version of PowerPoint may look a bit different, but that’s okay. Features and tabs will work if you follow the outlined steps</a:t>
            </a:r>
            <a:endParaRPr lang="en-US" b="1" dirty="0">
              <a:solidFill>
                <a:srgbClr val="007D1E"/>
              </a:solidFill>
            </a:endParaRPr>
          </a:p>
        </p:txBody>
      </p:sp>
      <p:sp>
        <p:nvSpPr>
          <p:cNvPr id="3" name="Content Placeholder 2"/>
          <p:cNvSpPr>
            <a:spLocks noGrp="1"/>
          </p:cNvSpPr>
          <p:nvPr>
            <p:ph idx="1"/>
          </p:nvPr>
        </p:nvSpPr>
        <p:spPr>
          <a:xfrm>
            <a:off x="838200" y="2155824"/>
            <a:ext cx="10515600" cy="4702175"/>
          </a:xfrm>
        </p:spPr>
        <p:txBody>
          <a:bodyPr/>
          <a:lstStyle/>
          <a:p>
            <a:r>
              <a:rPr lang="en-US" dirty="0" smtClean="0"/>
              <a:t>The screenshots in the following tutorials are using the 2016 version of Microsoft Office.</a:t>
            </a:r>
          </a:p>
          <a:p>
            <a:r>
              <a:rPr lang="en-US" dirty="0" smtClean="0"/>
              <a:t>The WilmU computers are running version 2013. </a:t>
            </a:r>
          </a:p>
          <a:p>
            <a:r>
              <a:rPr lang="en-US" dirty="0" smtClean="0"/>
              <a:t>You may have a different version entirely. </a:t>
            </a:r>
          </a:p>
          <a:p>
            <a:r>
              <a:rPr lang="en-US" dirty="0" smtClean="0"/>
              <a:t>Keep in mind that the versions may be different, but these features will work in any version that is 2010 or above. The user interface may look a bit different, but the buttons and tabs will be the same. </a:t>
            </a:r>
          </a:p>
          <a:p>
            <a:r>
              <a:rPr lang="en-US" dirty="0" smtClean="0"/>
              <a:t>Contact </a:t>
            </a:r>
            <a:r>
              <a:rPr lang="en-US" dirty="0" smtClean="0">
                <a:hlinkClick r:id="rId2"/>
              </a:rPr>
              <a:t>EdTech@wilmu.edu</a:t>
            </a:r>
            <a:r>
              <a:rPr lang="en-US" dirty="0" smtClean="0"/>
              <a:t> if you need to request a one-on-one training appointment. </a:t>
            </a:r>
            <a:endParaRPr lang="en-US" dirty="0"/>
          </a:p>
        </p:txBody>
      </p:sp>
    </p:spTree>
    <p:extLst>
      <p:ext uri="{BB962C8B-B14F-4D97-AF65-F5344CB8AC3E}">
        <p14:creationId xmlns:p14="http://schemas.microsoft.com/office/powerpoint/2010/main" val="32292555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338"/>
            <a:ext cx="13017500" cy="1325563"/>
          </a:xfrm>
        </p:spPr>
        <p:txBody>
          <a:bodyPr/>
          <a:lstStyle/>
          <a:p>
            <a:r>
              <a:rPr lang="en-US" b="1" dirty="0" smtClean="0">
                <a:solidFill>
                  <a:srgbClr val="007D1E"/>
                </a:solidFill>
              </a:rPr>
              <a:t>Editing Slides and the PowerPoint user interface</a:t>
            </a:r>
            <a:endParaRPr lang="en-US" b="1" dirty="0">
              <a:solidFill>
                <a:srgbClr val="007D1E"/>
              </a:solidFill>
            </a:endParaRPr>
          </a:p>
        </p:txBody>
      </p:sp>
      <p:sp>
        <p:nvSpPr>
          <p:cNvPr id="3" name="Content Placeholder 2"/>
          <p:cNvSpPr>
            <a:spLocks noGrp="1"/>
          </p:cNvSpPr>
          <p:nvPr>
            <p:ph idx="1"/>
          </p:nvPr>
        </p:nvSpPr>
        <p:spPr>
          <a:xfrm>
            <a:off x="0" y="733424"/>
            <a:ext cx="4457700" cy="6124575"/>
          </a:xfrm>
          <a:ln w="57150"/>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US" dirty="0"/>
              <a:t>The left column in the </a:t>
            </a:r>
            <a:r>
              <a:rPr lang="en-US" b="1" dirty="0"/>
              <a:t>navigation </a:t>
            </a:r>
            <a:r>
              <a:rPr lang="en-US" b="1" dirty="0" smtClean="0"/>
              <a:t>area</a:t>
            </a:r>
            <a:r>
              <a:rPr lang="en-US" dirty="0" smtClean="0"/>
              <a:t>. </a:t>
            </a:r>
            <a:r>
              <a:rPr lang="en-US" dirty="0"/>
              <a:t>It's controls the sequence in which the slides are displayed. Each slide has a number. To reorder a slide, simply click and hold down the click button on the slide you want to move to another location and drag your cursor to a new spot</a:t>
            </a:r>
            <a:r>
              <a:rPr lang="en-US" dirty="0" smtClean="0"/>
              <a:t>.</a:t>
            </a:r>
          </a:p>
          <a:p>
            <a:r>
              <a:rPr lang="en-US" dirty="0"/>
              <a:t>Click a slide on the navigation pane to </a:t>
            </a:r>
            <a:r>
              <a:rPr lang="en-US" dirty="0" smtClean="0"/>
              <a:t>bring up that slide’s content. Click anywhere on the slide to edit the content.</a:t>
            </a:r>
            <a:endParaRPr lang="en-US" dirty="0"/>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4696526" y="1549287"/>
            <a:ext cx="7470406" cy="3784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092537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solidFill>
                  <a:srgbClr val="007D1E"/>
                </a:solidFill>
              </a:rPr>
              <a:t>How to add a new Slide </a:t>
            </a:r>
            <a:endParaRPr lang="en-US" b="1" dirty="0">
              <a:solidFill>
                <a:srgbClr val="007D1E"/>
              </a:solidFill>
            </a:endParaRPr>
          </a:p>
        </p:txBody>
      </p:sp>
      <p:sp>
        <p:nvSpPr>
          <p:cNvPr id="8" name="Content Placeholder 7"/>
          <p:cNvSpPr>
            <a:spLocks noGrp="1"/>
          </p:cNvSpPr>
          <p:nvPr>
            <p:ph sz="half" idx="1"/>
          </p:nvPr>
        </p:nvSpPr>
        <p:spPr>
          <a:xfrm>
            <a:off x="522514" y="1825625"/>
            <a:ext cx="5497286" cy="4351338"/>
          </a:xfrm>
        </p:spPr>
        <p:txBody>
          <a:bodyPr>
            <a:normAutofit/>
          </a:bodyPr>
          <a:lstStyle/>
          <a:p>
            <a:r>
              <a:rPr lang="en-US" dirty="0" smtClean="0"/>
              <a:t>Slide layouts are a way of organizing your content on a slide. There are 9 generic layouts to choose from</a:t>
            </a:r>
            <a:r>
              <a:rPr lang="en-US" b="1" dirty="0" smtClean="0">
                <a:solidFill>
                  <a:srgbClr val="C00000"/>
                </a:solidFill>
              </a:rPr>
              <a:t>*</a:t>
            </a:r>
            <a:r>
              <a:rPr lang="en-US" dirty="0" smtClean="0"/>
              <a:t>.</a:t>
            </a:r>
          </a:p>
          <a:p>
            <a:r>
              <a:rPr lang="en-US" dirty="0" smtClean="0"/>
              <a:t>The screenshot on the right shows how to create a new slide, as well as select the slide’s layout</a:t>
            </a:r>
            <a:endParaRPr lang="en-US" dirty="0"/>
          </a:p>
        </p:txBody>
      </p:sp>
      <p:sp>
        <p:nvSpPr>
          <p:cNvPr id="10" name="Content Placeholder 9"/>
          <p:cNvSpPr>
            <a:spLocks noGrp="1"/>
          </p:cNvSpPr>
          <p:nvPr>
            <p:ph sz="half" idx="2"/>
          </p:nvPr>
        </p:nvSpPr>
        <p:spPr/>
        <p:txBody>
          <a:bodyPr>
            <a:normAutofit/>
          </a:bodyPr>
          <a:lstStyle/>
          <a:p>
            <a:endParaRPr lang="en-US" dirty="0"/>
          </a:p>
        </p:txBody>
      </p:sp>
      <p:pic>
        <p:nvPicPr>
          <p:cNvPr id="9" name="Picture 8"/>
          <p:cNvPicPr>
            <a:picLocks noChangeAspect="1"/>
          </p:cNvPicPr>
          <p:nvPr/>
        </p:nvPicPr>
        <p:blipFill>
          <a:blip r:embed="rId2"/>
          <a:stretch>
            <a:fillRect/>
          </a:stretch>
        </p:blipFill>
        <p:spPr>
          <a:xfrm>
            <a:off x="6096000" y="1555505"/>
            <a:ext cx="5584371" cy="4379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0" y="5934670"/>
            <a:ext cx="5769429" cy="923330"/>
          </a:xfrm>
          <a:prstGeom prst="rect">
            <a:avLst/>
          </a:prstGeom>
        </p:spPr>
        <p:txBody>
          <a:bodyPr wrap="square">
            <a:spAutoFit/>
          </a:bodyPr>
          <a:lstStyle/>
          <a:p>
            <a:r>
              <a:rPr lang="en-US" b="1" dirty="0" smtClean="0">
                <a:solidFill>
                  <a:srgbClr val="C00000"/>
                </a:solidFill>
              </a:rPr>
              <a:t>*</a:t>
            </a:r>
            <a:r>
              <a:rPr lang="en-US" dirty="0" smtClean="0"/>
              <a:t>The example layouts 9 – 18  are a bit tricky to set up. Contact </a:t>
            </a:r>
            <a:r>
              <a:rPr lang="en-US" dirty="0" smtClean="0">
                <a:hlinkClick r:id="rId3"/>
              </a:rPr>
              <a:t>EdTech@wilmu.edu</a:t>
            </a:r>
            <a:r>
              <a:rPr lang="en-US" dirty="0" smtClean="0"/>
              <a:t> to request a PowerPoint consultation meeting.</a:t>
            </a:r>
          </a:p>
        </p:txBody>
      </p:sp>
    </p:spTree>
    <p:extLst>
      <p:ext uri="{BB962C8B-B14F-4D97-AF65-F5344CB8AC3E}">
        <p14:creationId xmlns:p14="http://schemas.microsoft.com/office/powerpoint/2010/main" val="4019078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007D1E"/>
                </a:solidFill>
              </a:rPr>
              <a:t>How to add content to a Slide!</a:t>
            </a:r>
            <a:endParaRPr lang="en-US" b="1" dirty="0">
              <a:solidFill>
                <a:srgbClr val="007D1E"/>
              </a:solidFill>
            </a:endParaRPr>
          </a:p>
        </p:txBody>
      </p:sp>
      <p:sp>
        <p:nvSpPr>
          <p:cNvPr id="7" name="Content Placeholder 6"/>
          <p:cNvSpPr>
            <a:spLocks noGrp="1"/>
          </p:cNvSpPr>
          <p:nvPr>
            <p:ph idx="1"/>
          </p:nvPr>
        </p:nvSpPr>
        <p:spPr/>
        <p:txBody>
          <a:bodyPr/>
          <a:lstStyle/>
          <a:p>
            <a:r>
              <a:rPr lang="en-US" dirty="0" smtClean="0"/>
              <a:t>Simply click in a box and start typing to add text.</a:t>
            </a:r>
            <a:br>
              <a:rPr lang="en-US" dirty="0" smtClean="0"/>
            </a:br>
            <a:endParaRPr lang="en-US" dirty="0" smtClean="0"/>
          </a:p>
          <a:p>
            <a:r>
              <a:rPr lang="en-US" dirty="0" smtClean="0"/>
              <a:t>Remember to keep your content inside the box, otherwise it will not be displayed when we go into full screen Presentation mode.</a:t>
            </a:r>
            <a:br>
              <a:rPr lang="en-US" dirty="0" smtClean="0"/>
            </a:br>
            <a:endParaRPr lang="en-US" dirty="0" smtClean="0"/>
          </a:p>
          <a:p>
            <a:r>
              <a:rPr lang="en-US" dirty="0" smtClean="0"/>
              <a:t>You can resize the size of the box by clicking on the box’s corner and holding down the click button. Then move your mouse to resize. </a:t>
            </a:r>
            <a:endParaRPr lang="en-US" dirty="0"/>
          </a:p>
        </p:txBody>
      </p:sp>
    </p:spTree>
    <p:extLst>
      <p:ext uri="{BB962C8B-B14F-4D97-AF65-F5344CB8AC3E}">
        <p14:creationId xmlns:p14="http://schemas.microsoft.com/office/powerpoint/2010/main" val="1556635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How to reorder slides </a:t>
            </a:r>
            <a:r>
              <a:rPr lang="en-US" b="1" i="1" dirty="0" smtClean="0">
                <a:solidFill>
                  <a:srgbClr val="007D1E"/>
                </a:solidFill>
              </a:rPr>
              <a:t>faster</a:t>
            </a:r>
            <a:endParaRPr lang="en-US" b="1" i="1" dirty="0">
              <a:solidFill>
                <a:srgbClr val="007D1E"/>
              </a:solidFill>
            </a:endParaRPr>
          </a:p>
        </p:txBody>
      </p:sp>
      <p:sp>
        <p:nvSpPr>
          <p:cNvPr id="3" name="Content Placeholder 2"/>
          <p:cNvSpPr>
            <a:spLocks noGrp="1"/>
          </p:cNvSpPr>
          <p:nvPr>
            <p:ph idx="1"/>
          </p:nvPr>
        </p:nvSpPr>
        <p:spPr>
          <a:xfrm>
            <a:off x="628513" y="1825625"/>
            <a:ext cx="10515600" cy="4351338"/>
          </a:xfrm>
        </p:spPr>
        <p:txBody>
          <a:bodyPr/>
          <a:lstStyle/>
          <a:p>
            <a:r>
              <a:rPr lang="en-US" dirty="0" smtClean="0"/>
              <a:t>By default, you’re in the “Normal” view. This is ideal for editing your PowerPoint. </a:t>
            </a:r>
          </a:p>
          <a:p>
            <a:r>
              <a:rPr lang="en-US" dirty="0" smtClean="0"/>
              <a:t>For larger PowerPoints, it may be easier to change to the “Slide Sorter” view. This brings up a small thumbnail for all of your slides.</a:t>
            </a:r>
          </a:p>
          <a:p>
            <a:pPr lvl="1"/>
            <a:r>
              <a:rPr lang="en-US" dirty="0" smtClean="0"/>
              <a:t>You can then easily drag and drop the slides to reorder their position on the presentation’s navigation </a:t>
            </a:r>
            <a:endParaRPr lang="en-US" dirty="0"/>
          </a:p>
        </p:txBody>
      </p:sp>
      <p:pic>
        <p:nvPicPr>
          <p:cNvPr id="5" name="Picture 4"/>
          <p:cNvPicPr>
            <a:picLocks noChangeAspect="1"/>
          </p:cNvPicPr>
          <p:nvPr/>
        </p:nvPicPr>
        <p:blipFill>
          <a:blip r:embed="rId2"/>
          <a:stretch>
            <a:fillRect/>
          </a:stretch>
        </p:blipFill>
        <p:spPr>
          <a:xfrm>
            <a:off x="2654025" y="4332189"/>
            <a:ext cx="6730376" cy="2424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9703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What is PowerPoint?</a:t>
            </a:r>
            <a:endParaRPr lang="en-US" b="1" dirty="0">
              <a:solidFill>
                <a:srgbClr val="007D1E"/>
              </a:solidFill>
            </a:endParaRPr>
          </a:p>
        </p:txBody>
      </p:sp>
      <p:pic>
        <p:nvPicPr>
          <p:cNvPr id="5" name="Content Placeholder 4"/>
          <p:cNvPicPr>
            <a:picLocks noGrp="1" noChangeAspect="1"/>
          </p:cNvPicPr>
          <p:nvPr>
            <p:ph sz="half" idx="1"/>
          </p:nvPr>
        </p:nvPicPr>
        <p:blipFill>
          <a:blip r:embed="rId3"/>
          <a:stretch>
            <a:fillRect/>
          </a:stretch>
        </p:blipFill>
        <p:spPr>
          <a:xfrm>
            <a:off x="1019051" y="2299406"/>
            <a:ext cx="4819898" cy="3403775"/>
          </a:xfrm>
          <a:prstGeom prst="rect">
            <a:avLst/>
          </a:prstGeom>
        </p:spPr>
      </p:pic>
      <p:sp>
        <p:nvSpPr>
          <p:cNvPr id="6" name="Content Placeholder 5"/>
          <p:cNvSpPr>
            <a:spLocks noGrp="1"/>
          </p:cNvSpPr>
          <p:nvPr>
            <p:ph sz="half" idx="2"/>
          </p:nvPr>
        </p:nvSpPr>
        <p:spPr/>
        <p:txBody>
          <a:bodyPr/>
          <a:lstStyle/>
          <a:p>
            <a:r>
              <a:rPr lang="en-US" dirty="0" smtClean="0"/>
              <a:t>A good analogy for a PowerPoint presentation is it’s an electronic version of a paper flip chart. </a:t>
            </a:r>
          </a:p>
          <a:p>
            <a:r>
              <a:rPr lang="en-US" dirty="0" smtClean="0"/>
              <a:t>It’s a visual aid meant to enhance the quality of your presentation </a:t>
            </a:r>
          </a:p>
        </p:txBody>
      </p:sp>
    </p:spTree>
    <p:extLst>
      <p:ext uri="{BB962C8B-B14F-4D97-AF65-F5344CB8AC3E}">
        <p14:creationId xmlns:p14="http://schemas.microsoft.com/office/powerpoint/2010/main" val="761478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81452"/>
            <a:ext cx="10515600" cy="1325563"/>
          </a:xfrm>
        </p:spPr>
        <p:txBody>
          <a:bodyPr/>
          <a:lstStyle/>
          <a:p>
            <a:r>
              <a:rPr lang="en-US" b="1" dirty="0" smtClean="0">
                <a:solidFill>
                  <a:srgbClr val="007D1E"/>
                </a:solidFill>
              </a:rPr>
              <a:t>Example of Slide Sorter View</a:t>
            </a:r>
            <a:endParaRPr lang="en-US" b="1" dirty="0">
              <a:solidFill>
                <a:srgbClr val="007D1E"/>
              </a:solidFill>
            </a:endParaRPr>
          </a:p>
        </p:txBody>
      </p:sp>
      <p:sp>
        <p:nvSpPr>
          <p:cNvPr id="3" name="Content Placeholder 2"/>
          <p:cNvSpPr>
            <a:spLocks noGrp="1"/>
          </p:cNvSpPr>
          <p:nvPr>
            <p:ph idx="1"/>
          </p:nvPr>
        </p:nvSpPr>
        <p:spPr>
          <a:xfrm>
            <a:off x="0" y="604362"/>
            <a:ext cx="12103100" cy="4351338"/>
          </a:xfrm>
        </p:spPr>
        <p:txBody>
          <a:bodyPr/>
          <a:lstStyle/>
          <a:p>
            <a:r>
              <a:rPr lang="en-US" dirty="0" smtClean="0"/>
              <a:t>Notice how it now displays a larger number of slides on the screen at once, making it easier to change the sequence of your slides. </a:t>
            </a:r>
          </a:p>
          <a:p>
            <a:r>
              <a:rPr lang="en-US" dirty="0" smtClean="0"/>
              <a:t>Try zooming out to see even more slides! Remember to click the + sign to zoom back in. </a:t>
            </a:r>
            <a:endParaRPr lang="en-US" dirty="0"/>
          </a:p>
        </p:txBody>
      </p:sp>
      <p:pic>
        <p:nvPicPr>
          <p:cNvPr id="5" name="Picture 4"/>
          <p:cNvPicPr>
            <a:picLocks noChangeAspect="1"/>
          </p:cNvPicPr>
          <p:nvPr/>
        </p:nvPicPr>
        <p:blipFill>
          <a:blip r:embed="rId2"/>
          <a:stretch>
            <a:fillRect/>
          </a:stretch>
        </p:blipFill>
        <p:spPr>
          <a:xfrm>
            <a:off x="1511300" y="2395710"/>
            <a:ext cx="9525000" cy="4380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90329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81" y="-218436"/>
            <a:ext cx="10515600" cy="1325563"/>
          </a:xfrm>
        </p:spPr>
        <p:txBody>
          <a:bodyPr/>
          <a:lstStyle/>
          <a:p>
            <a:r>
              <a:rPr lang="en-US" b="1" dirty="0" smtClean="0">
                <a:solidFill>
                  <a:srgbClr val="007D1E"/>
                </a:solidFill>
              </a:rPr>
              <a:t>2 ways to Switch Back to Normal View</a:t>
            </a:r>
            <a:endParaRPr lang="en-US" b="1" dirty="0">
              <a:solidFill>
                <a:srgbClr val="007D1E"/>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b="2979"/>
          <a:stretch/>
        </p:blipFill>
        <p:spPr>
          <a:xfrm>
            <a:off x="1355481" y="888693"/>
            <a:ext cx="9481037" cy="5791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95433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7D1E"/>
                </a:solidFill>
              </a:rPr>
              <a:t>How do I add a Section slide? </a:t>
            </a:r>
            <a:endParaRPr lang="en-US" b="1" dirty="0">
              <a:solidFill>
                <a:srgbClr val="007D1E"/>
              </a:solidFill>
            </a:endParaRPr>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838199" y="1493504"/>
            <a:ext cx="10282289" cy="5173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81751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D1E"/>
                </a:solidFill>
              </a:rPr>
              <a:t>What’s a Bullet Point? </a:t>
            </a:r>
            <a:br>
              <a:rPr lang="en-US" b="1" dirty="0" smtClean="0">
                <a:solidFill>
                  <a:srgbClr val="007D1E"/>
                </a:solidFill>
              </a:rPr>
            </a:br>
            <a:r>
              <a:rPr lang="en-US" b="1" dirty="0" smtClean="0">
                <a:solidFill>
                  <a:srgbClr val="007D1E"/>
                </a:solidFill>
              </a:rPr>
              <a:t>Just a fancy name for a  list!</a:t>
            </a:r>
            <a:endParaRPr lang="en-US" b="1" dirty="0">
              <a:solidFill>
                <a:srgbClr val="007D1E"/>
              </a:solidFill>
            </a:endParaRPr>
          </a:p>
        </p:txBody>
      </p:sp>
      <p:sp>
        <p:nvSpPr>
          <p:cNvPr id="5" name="Text Placeholder 4"/>
          <p:cNvSpPr>
            <a:spLocks noGrp="1"/>
          </p:cNvSpPr>
          <p:nvPr>
            <p:ph type="body" idx="1"/>
          </p:nvPr>
        </p:nvSpPr>
        <p:spPr/>
        <p:txBody>
          <a:bodyPr/>
          <a:lstStyle/>
          <a:p>
            <a:r>
              <a:rPr lang="en-US" dirty="0" smtClean="0"/>
              <a:t>Lists where order doesn’t matter</a:t>
            </a:r>
            <a:endParaRPr lang="en-US" dirty="0"/>
          </a:p>
        </p:txBody>
      </p:sp>
      <p:sp>
        <p:nvSpPr>
          <p:cNvPr id="3" name="Content Placeholder 2"/>
          <p:cNvSpPr>
            <a:spLocks noGrp="1"/>
          </p:cNvSpPr>
          <p:nvPr>
            <p:ph sz="half" idx="2"/>
          </p:nvPr>
        </p:nvSpPr>
        <p:spPr/>
        <p:txBody>
          <a:bodyPr>
            <a:normAutofit fontScale="92500" lnSpcReduction="20000"/>
          </a:bodyPr>
          <a:lstStyle/>
          <a:p>
            <a:pPr marL="82296" indent="0">
              <a:buNone/>
            </a:pPr>
            <a:r>
              <a:rPr lang="en-US" dirty="0" smtClean="0"/>
              <a:t>Use Bullet points when it’s </a:t>
            </a:r>
            <a:r>
              <a:rPr lang="en-US" b="1" dirty="0" smtClean="0"/>
              <a:t>not</a:t>
            </a:r>
            <a:r>
              <a:rPr lang="en-US" dirty="0" smtClean="0"/>
              <a:t> important that the items in the list are in any particular order</a:t>
            </a:r>
          </a:p>
          <a:p>
            <a:pPr marL="82296" indent="0">
              <a:buNone/>
            </a:pPr>
            <a:endParaRPr lang="en-US" dirty="0"/>
          </a:p>
          <a:p>
            <a:pPr marL="82296" indent="0">
              <a:buNone/>
            </a:pPr>
            <a:r>
              <a:rPr lang="en-US" dirty="0" smtClean="0"/>
              <a:t>For example, for the school trip on week, children need to bring:</a:t>
            </a:r>
          </a:p>
          <a:p>
            <a:r>
              <a:rPr lang="en-US" dirty="0" smtClean="0"/>
              <a:t>Waterproof clothing in case of rain</a:t>
            </a:r>
          </a:p>
          <a:p>
            <a:r>
              <a:rPr lang="en-US" dirty="0" smtClean="0"/>
              <a:t>Packed lunch</a:t>
            </a:r>
          </a:p>
          <a:p>
            <a:r>
              <a:rPr lang="en-US" dirty="0" smtClean="0"/>
              <a:t>Notebook and pen</a:t>
            </a:r>
          </a:p>
          <a:p>
            <a:r>
              <a:rPr lang="en-US" dirty="0" smtClean="0"/>
              <a:t>Walking shoes</a:t>
            </a:r>
          </a:p>
          <a:p>
            <a:endParaRPr lang="en-US" dirty="0"/>
          </a:p>
        </p:txBody>
      </p:sp>
      <p:sp>
        <p:nvSpPr>
          <p:cNvPr id="6" name="Text Placeholder 5"/>
          <p:cNvSpPr>
            <a:spLocks noGrp="1"/>
          </p:cNvSpPr>
          <p:nvPr>
            <p:ph type="body" sz="quarter" idx="3"/>
          </p:nvPr>
        </p:nvSpPr>
        <p:spPr/>
        <p:txBody>
          <a:bodyPr/>
          <a:lstStyle/>
          <a:p>
            <a:r>
              <a:rPr lang="en-US" dirty="0" smtClean="0"/>
              <a:t>Sequential / numeric lists</a:t>
            </a:r>
            <a:endParaRPr lang="en-US" dirty="0"/>
          </a:p>
        </p:txBody>
      </p:sp>
      <p:sp>
        <p:nvSpPr>
          <p:cNvPr id="4" name="Content Placeholder 3"/>
          <p:cNvSpPr>
            <a:spLocks noGrp="1"/>
          </p:cNvSpPr>
          <p:nvPr>
            <p:ph sz="quarter" idx="4"/>
          </p:nvPr>
        </p:nvSpPr>
        <p:spPr/>
        <p:txBody>
          <a:bodyPr>
            <a:normAutofit fontScale="92500" lnSpcReduction="20000"/>
          </a:bodyPr>
          <a:lstStyle/>
          <a:p>
            <a:pPr marL="82296" indent="0">
              <a:buNone/>
            </a:pPr>
            <a:r>
              <a:rPr lang="en-US" dirty="0" smtClean="0"/>
              <a:t>Numbered points show order, like step by step directions (sequence matters)</a:t>
            </a:r>
          </a:p>
          <a:p>
            <a:endParaRPr lang="en-US" dirty="0"/>
          </a:p>
          <a:p>
            <a:pPr marL="82296" indent="0">
              <a:buNone/>
            </a:pPr>
            <a:r>
              <a:rPr lang="en-US" dirty="0" smtClean="0"/>
              <a:t>Here is the agenda for the next PTA meeting:</a:t>
            </a:r>
          </a:p>
          <a:p>
            <a:pPr marL="596646" indent="-514350">
              <a:buFont typeface="+mj-lt"/>
              <a:buAutoNum type="arabicPeriod"/>
            </a:pPr>
            <a:r>
              <a:rPr lang="en-US" dirty="0" smtClean="0"/>
              <a:t>Minutes from last meeting</a:t>
            </a:r>
          </a:p>
          <a:p>
            <a:pPr marL="596646" indent="-514350">
              <a:buFont typeface="+mj-lt"/>
              <a:buAutoNum type="arabicPeriod"/>
            </a:pPr>
            <a:r>
              <a:rPr lang="en-US" dirty="0" smtClean="0"/>
              <a:t>Fund-raising initiatives</a:t>
            </a:r>
          </a:p>
          <a:p>
            <a:pPr marL="596646" indent="-514350">
              <a:buFont typeface="+mj-lt"/>
              <a:buAutoNum type="arabicPeriod"/>
            </a:pPr>
            <a:r>
              <a:rPr lang="en-US" dirty="0" smtClean="0"/>
              <a:t>Other concerns</a:t>
            </a:r>
          </a:p>
          <a:p>
            <a:pPr marL="596646" indent="-514350">
              <a:buFont typeface="+mj-lt"/>
              <a:buAutoNum type="arabicPeriod"/>
            </a:pPr>
            <a:r>
              <a:rPr lang="en-US" dirty="0" smtClean="0"/>
              <a:t>Date of next meeting</a:t>
            </a:r>
            <a:endParaRPr lang="en-US" dirty="0"/>
          </a:p>
        </p:txBody>
      </p:sp>
    </p:spTree>
    <p:extLst>
      <p:ext uri="{BB962C8B-B14F-4D97-AF65-F5344CB8AC3E}">
        <p14:creationId xmlns:p14="http://schemas.microsoft.com/office/powerpoint/2010/main" val="38141165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282575"/>
            <a:ext cx="12039600" cy="1325563"/>
          </a:xfrm>
        </p:spPr>
        <p:txBody>
          <a:bodyPr/>
          <a:lstStyle/>
          <a:p>
            <a:r>
              <a:rPr lang="en-US" b="1" dirty="0" smtClean="0">
                <a:solidFill>
                  <a:srgbClr val="007D1E"/>
                </a:solidFill>
              </a:rPr>
              <a:t>Adding Bullet Points and Changing the Type of Bullet</a:t>
            </a:r>
            <a:endParaRPr lang="en-US" b="1" dirty="0">
              <a:solidFill>
                <a:srgbClr val="007D1E"/>
              </a:solidFill>
            </a:endParaRPr>
          </a:p>
        </p:txBody>
      </p:sp>
      <p:sp>
        <p:nvSpPr>
          <p:cNvPr id="8" name="Content Placeholder 7"/>
          <p:cNvSpPr>
            <a:spLocks noGrp="1"/>
          </p:cNvSpPr>
          <p:nvPr>
            <p:ph idx="1"/>
          </p:nvPr>
        </p:nvSpPr>
        <p:spPr>
          <a:xfrm>
            <a:off x="431799" y="675384"/>
            <a:ext cx="10515600" cy="4351338"/>
          </a:xfrm>
        </p:spPr>
        <p:txBody>
          <a:bodyPr/>
          <a:lstStyle/>
          <a:p>
            <a:r>
              <a:rPr lang="en-US" dirty="0" smtClean="0"/>
              <a:t>On the home tab, click the down area to open a drop down menu.</a:t>
            </a:r>
          </a:p>
          <a:p>
            <a:r>
              <a:rPr lang="en-US" dirty="0" smtClean="0"/>
              <a:t>This menu has various bullet formatting options. </a:t>
            </a:r>
            <a:endParaRPr lang="en-US" dirty="0"/>
          </a:p>
        </p:txBody>
      </p:sp>
      <p:pic>
        <p:nvPicPr>
          <p:cNvPr id="9" name="Picture 8"/>
          <p:cNvPicPr>
            <a:picLocks noChangeAspect="1"/>
          </p:cNvPicPr>
          <p:nvPr/>
        </p:nvPicPr>
        <p:blipFill>
          <a:blip r:embed="rId2"/>
          <a:stretch>
            <a:fillRect/>
          </a:stretch>
        </p:blipFill>
        <p:spPr>
          <a:xfrm>
            <a:off x="1530158" y="1847753"/>
            <a:ext cx="9417241" cy="4765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2203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4012"/>
            <a:ext cx="10515600" cy="1325563"/>
          </a:xfrm>
        </p:spPr>
        <p:txBody>
          <a:bodyPr/>
          <a:lstStyle/>
          <a:p>
            <a:r>
              <a:rPr lang="en-US" b="1" dirty="0" smtClean="0">
                <a:solidFill>
                  <a:srgbClr val="007D1E"/>
                </a:solidFill>
              </a:rPr>
              <a:t>Adding Images saved on your computer</a:t>
            </a:r>
            <a:endParaRPr lang="en-US" b="1" dirty="0">
              <a:solidFill>
                <a:srgbClr val="007D1E"/>
              </a:solidFill>
            </a:endParaRPr>
          </a:p>
        </p:txBody>
      </p:sp>
      <p:sp>
        <p:nvSpPr>
          <p:cNvPr id="3" name="Content Placeholder 2"/>
          <p:cNvSpPr>
            <a:spLocks noGrp="1"/>
          </p:cNvSpPr>
          <p:nvPr>
            <p:ph idx="1"/>
          </p:nvPr>
        </p:nvSpPr>
        <p:spPr>
          <a:xfrm>
            <a:off x="570908" y="1362075"/>
            <a:ext cx="5626100" cy="4351338"/>
          </a:xfrm>
        </p:spPr>
        <p:txBody>
          <a:bodyPr/>
          <a:lstStyle/>
          <a:p>
            <a:pPr marL="514350" indent="-514350">
              <a:buFont typeface="+mj-lt"/>
              <a:buAutoNum type="arabicPeriod"/>
            </a:pPr>
            <a:r>
              <a:rPr lang="en-US" dirty="0" smtClean="0"/>
              <a:t>Go to the insert tab</a:t>
            </a:r>
          </a:p>
          <a:p>
            <a:pPr marL="514350" indent="-514350">
              <a:buFont typeface="+mj-lt"/>
              <a:buAutoNum type="arabicPeriod"/>
            </a:pPr>
            <a:r>
              <a:rPr lang="en-US" dirty="0" smtClean="0"/>
              <a:t>Click Pictures</a:t>
            </a:r>
          </a:p>
          <a:p>
            <a:pPr marL="514350" indent="-514350">
              <a:buFont typeface="+mj-lt"/>
              <a:buAutoNum type="arabicPeriod"/>
            </a:pPr>
            <a:r>
              <a:rPr lang="en-US" dirty="0" smtClean="0"/>
              <a:t>This will bring up all of the documents and folders saved onto your computer. Go to the folder with the image you want to add. Click on the image</a:t>
            </a:r>
          </a:p>
          <a:p>
            <a:pPr marL="514350" indent="-514350">
              <a:buFont typeface="+mj-lt"/>
              <a:buAutoNum type="arabicPeriod"/>
            </a:pPr>
            <a:r>
              <a:rPr lang="en-US" dirty="0" smtClean="0"/>
              <a:t>Click insert to add it onto your slide. </a:t>
            </a:r>
            <a:endParaRPr lang="en-US" dirty="0"/>
          </a:p>
        </p:txBody>
      </p:sp>
      <p:pic>
        <p:nvPicPr>
          <p:cNvPr id="2050" name="Picture 2" descr="C:\Users\ADAMC~1.VOY\AppData\Local\Temp\SNAGHTML182110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857" y="628649"/>
            <a:ext cx="4329211" cy="2178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786" y="2921000"/>
            <a:ext cx="5380214" cy="383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23921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4012"/>
            <a:ext cx="12103100" cy="1325563"/>
          </a:xfrm>
        </p:spPr>
        <p:txBody>
          <a:bodyPr/>
          <a:lstStyle/>
          <a:p>
            <a:r>
              <a:rPr lang="en-US" b="1" dirty="0" smtClean="0">
                <a:solidFill>
                  <a:srgbClr val="007D1E"/>
                </a:solidFill>
              </a:rPr>
              <a:t>Adding Images from the Microsoft Clipart Library</a:t>
            </a:r>
            <a:endParaRPr lang="en-US" b="1" dirty="0">
              <a:solidFill>
                <a:srgbClr val="007D1E"/>
              </a:solidFill>
            </a:endParaRPr>
          </a:p>
        </p:txBody>
      </p:sp>
      <p:sp>
        <p:nvSpPr>
          <p:cNvPr id="3" name="Content Placeholder 2"/>
          <p:cNvSpPr>
            <a:spLocks noGrp="1"/>
          </p:cNvSpPr>
          <p:nvPr>
            <p:ph idx="1"/>
          </p:nvPr>
        </p:nvSpPr>
        <p:spPr>
          <a:xfrm>
            <a:off x="114299" y="688942"/>
            <a:ext cx="5819633" cy="5927725"/>
          </a:xfrm>
        </p:spPr>
        <p:txBody>
          <a:bodyPr/>
          <a:lstStyle/>
          <a:p>
            <a:pPr marL="514350" indent="-514350">
              <a:buFont typeface="+mj-lt"/>
              <a:buAutoNum type="arabicPeriod"/>
            </a:pPr>
            <a:r>
              <a:rPr lang="en-US" dirty="0" smtClean="0"/>
              <a:t>Go to the insert tab </a:t>
            </a:r>
          </a:p>
          <a:p>
            <a:pPr marL="514350" indent="-514350">
              <a:buFont typeface="+mj-lt"/>
              <a:buAutoNum type="arabicPeriod"/>
            </a:pPr>
            <a:r>
              <a:rPr lang="en-US" dirty="0" smtClean="0"/>
              <a:t>Click Online Pictures</a:t>
            </a:r>
          </a:p>
          <a:p>
            <a:pPr marL="514350" indent="-514350">
              <a:buFont typeface="+mj-lt"/>
              <a:buAutoNum type="arabicPeriod"/>
            </a:pPr>
            <a:r>
              <a:rPr lang="en-US" dirty="0" smtClean="0"/>
              <a:t>Type a keyword / subject in the search bar</a:t>
            </a:r>
          </a:p>
          <a:p>
            <a:pPr marL="514350" indent="-514350">
              <a:buFont typeface="+mj-lt"/>
              <a:buAutoNum type="arabicPeriod"/>
            </a:pPr>
            <a:r>
              <a:rPr lang="en-US" dirty="0" smtClean="0"/>
              <a:t>Click the magnifying glass icon</a:t>
            </a:r>
          </a:p>
          <a:p>
            <a:pPr marL="514350" indent="-514350">
              <a:buFont typeface="+mj-lt"/>
              <a:buAutoNum type="arabicPeriod"/>
            </a:pPr>
            <a:r>
              <a:rPr lang="en-US" dirty="0" smtClean="0"/>
              <a:t>Click on the image you want to download into your PowerPoint</a:t>
            </a:r>
          </a:p>
          <a:p>
            <a:pPr marL="514350" indent="-514350">
              <a:buFont typeface="+mj-lt"/>
              <a:buAutoNum type="arabicPeriod"/>
            </a:pPr>
            <a:r>
              <a:rPr lang="en-US" dirty="0" smtClean="0"/>
              <a:t>Click insert</a:t>
            </a:r>
            <a:endParaRPr lang="en-US" dirty="0"/>
          </a:p>
        </p:txBody>
      </p:sp>
      <p:pic>
        <p:nvPicPr>
          <p:cNvPr id="3074" name="Picture 2" descr="C:\Users\ADAMC~1.VOY\AppData\Local\Temp\SNAGHTML1825eb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3979860"/>
            <a:ext cx="2406650" cy="2526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48231" y="757202"/>
            <a:ext cx="5505733" cy="1187511"/>
          </a:xfrm>
          <a:prstGeom prst="rect">
            <a:avLst/>
          </a:prstGeom>
        </p:spPr>
      </p:pic>
      <p:pic>
        <p:nvPicPr>
          <p:cNvPr id="6" name="Picture 5"/>
          <p:cNvPicPr>
            <a:picLocks noChangeAspect="1"/>
          </p:cNvPicPr>
          <p:nvPr/>
        </p:nvPicPr>
        <p:blipFill>
          <a:blip r:embed="rId4"/>
          <a:stretch>
            <a:fillRect/>
          </a:stretch>
        </p:blipFill>
        <p:spPr>
          <a:xfrm>
            <a:off x="5706614" y="2806700"/>
            <a:ext cx="5847350" cy="3438624"/>
          </a:xfrm>
          <a:prstGeom prst="rect">
            <a:avLst/>
          </a:prstGeom>
        </p:spPr>
      </p:pic>
    </p:spTree>
    <p:extLst>
      <p:ext uri="{BB962C8B-B14F-4D97-AF65-F5344CB8AC3E}">
        <p14:creationId xmlns:p14="http://schemas.microsoft.com/office/powerpoint/2010/main" val="19367363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Adding Hyperlinks: Option 1</a:t>
            </a:r>
            <a:endParaRPr lang="en-US" b="1" dirty="0">
              <a:solidFill>
                <a:srgbClr val="007D1E"/>
              </a:solidFill>
            </a:endParaRPr>
          </a:p>
        </p:txBody>
      </p:sp>
      <p:sp>
        <p:nvSpPr>
          <p:cNvPr id="3" name="Content Placeholder 2"/>
          <p:cNvSpPr>
            <a:spLocks noGrp="1"/>
          </p:cNvSpPr>
          <p:nvPr>
            <p:ph idx="1"/>
          </p:nvPr>
        </p:nvSpPr>
        <p:spPr/>
        <p:txBody>
          <a:bodyPr/>
          <a:lstStyle/>
          <a:p>
            <a:pPr marL="0" indent="0">
              <a:buNone/>
            </a:pPr>
            <a:r>
              <a:rPr lang="en-US" dirty="0" smtClean="0"/>
              <a:t>Option 1: Copy and paste from a URL into a slide’s content area. Once you paste it, press space one time on the keyboard. It will turn blue and will now be underlined. </a:t>
            </a:r>
          </a:p>
          <a:p>
            <a:r>
              <a:rPr lang="en-US" dirty="0" smtClean="0"/>
              <a:t>Links will only open up in a web browser when you are in full screen mode. </a:t>
            </a:r>
          </a:p>
          <a:p>
            <a:pPr marL="0" indent="0">
              <a:buNone/>
            </a:pPr>
            <a:r>
              <a:rPr lang="en-US" dirty="0" smtClean="0"/>
              <a:t>Example: </a:t>
            </a:r>
            <a:r>
              <a:rPr lang="en-US" dirty="0" smtClean="0">
                <a:hlinkClick r:id="rId2"/>
              </a:rPr>
              <a:t>Wilmington University</a:t>
            </a:r>
            <a:endParaRPr lang="en-US" dirty="0" smtClean="0"/>
          </a:p>
          <a:p>
            <a:pPr marL="0" indent="0">
              <a:buNone/>
            </a:pPr>
            <a:r>
              <a:rPr lang="en-US" dirty="0" smtClean="0"/>
              <a:t>Notice how it displays the text Wilmington University, but it opens up the </a:t>
            </a:r>
            <a:r>
              <a:rPr lang="en-US" dirty="0" smtClean="0">
                <a:hlinkClick r:id="rId3"/>
              </a:rPr>
              <a:t>www.wilmu.edu</a:t>
            </a:r>
            <a:r>
              <a:rPr lang="en-US" dirty="0" smtClean="0"/>
              <a:t> website when clicked on (again, only in full screen presentation mode. </a:t>
            </a:r>
            <a:endParaRPr lang="en-US" dirty="0"/>
          </a:p>
        </p:txBody>
      </p:sp>
    </p:spTree>
    <p:extLst>
      <p:ext uri="{BB962C8B-B14F-4D97-AF65-F5344CB8AC3E}">
        <p14:creationId xmlns:p14="http://schemas.microsoft.com/office/powerpoint/2010/main" val="25279889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3375"/>
            <a:ext cx="10515600" cy="1325563"/>
          </a:xfrm>
        </p:spPr>
        <p:txBody>
          <a:bodyPr/>
          <a:lstStyle/>
          <a:p>
            <a:r>
              <a:rPr lang="en-US" b="1" dirty="0" smtClean="0">
                <a:solidFill>
                  <a:srgbClr val="007D1E"/>
                </a:solidFill>
              </a:rPr>
              <a:t>Adding Hyperlinks: Option 2</a:t>
            </a:r>
            <a:endParaRPr lang="en-US" b="1" dirty="0">
              <a:solidFill>
                <a:srgbClr val="007D1E"/>
              </a:solidFill>
            </a:endParaRPr>
          </a:p>
        </p:txBody>
      </p:sp>
      <p:sp>
        <p:nvSpPr>
          <p:cNvPr id="3" name="Content Placeholder 2"/>
          <p:cNvSpPr>
            <a:spLocks noGrp="1"/>
          </p:cNvSpPr>
          <p:nvPr>
            <p:ph idx="1"/>
          </p:nvPr>
        </p:nvSpPr>
        <p:spPr>
          <a:xfrm>
            <a:off x="0" y="796924"/>
            <a:ext cx="4025900" cy="5680075"/>
          </a:xfrm>
        </p:spPr>
        <p:txBody>
          <a:bodyPr/>
          <a:lstStyle/>
          <a:p>
            <a:pPr marL="514350" indent="-514350">
              <a:buFont typeface="+mj-lt"/>
              <a:buAutoNum type="arabicPeriod"/>
            </a:pPr>
            <a:r>
              <a:rPr lang="en-US" dirty="0" smtClean="0"/>
              <a:t>Click the insert tab</a:t>
            </a:r>
          </a:p>
          <a:p>
            <a:pPr marL="514350" indent="-514350">
              <a:buFont typeface="+mj-lt"/>
              <a:buAutoNum type="arabicPeriod"/>
            </a:pPr>
            <a:r>
              <a:rPr lang="en-US" dirty="0" smtClean="0"/>
              <a:t>Click “Hyperlink”</a:t>
            </a:r>
          </a:p>
          <a:p>
            <a:pPr marL="514350" indent="-514350">
              <a:buFont typeface="+mj-lt"/>
              <a:buAutoNum type="arabicPeriod"/>
            </a:pPr>
            <a:r>
              <a:rPr lang="en-US" dirty="0" smtClean="0"/>
              <a:t>Enter the text that will display on the slide. This can differ from the URL/website link</a:t>
            </a:r>
          </a:p>
          <a:p>
            <a:pPr marL="514350" indent="-514350">
              <a:buFont typeface="+mj-lt"/>
              <a:buAutoNum type="arabicPeriod"/>
            </a:pPr>
            <a:r>
              <a:rPr lang="en-US" dirty="0" smtClean="0"/>
              <a:t>Paste in the URL you want to link to</a:t>
            </a:r>
          </a:p>
          <a:p>
            <a:pPr marL="514350" indent="-514350">
              <a:buFont typeface="+mj-lt"/>
              <a:buAutoNum type="arabicPeriod"/>
            </a:pPr>
            <a:r>
              <a:rPr lang="en-US" dirty="0" smtClean="0"/>
              <a:t>Click OK</a:t>
            </a:r>
          </a:p>
        </p:txBody>
      </p:sp>
      <p:pic>
        <p:nvPicPr>
          <p:cNvPr id="4" name="Picture 3"/>
          <p:cNvPicPr>
            <a:picLocks noChangeAspect="1"/>
          </p:cNvPicPr>
          <p:nvPr/>
        </p:nvPicPr>
        <p:blipFill>
          <a:blip r:embed="rId2"/>
          <a:stretch>
            <a:fillRect/>
          </a:stretch>
        </p:blipFill>
        <p:spPr>
          <a:xfrm>
            <a:off x="4025900" y="796924"/>
            <a:ext cx="8166100" cy="5608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6958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365125"/>
            <a:ext cx="7886700" cy="1325563"/>
          </a:xfrm>
        </p:spPr>
        <p:txBody>
          <a:bodyPr>
            <a:normAutofit/>
          </a:bodyPr>
          <a:lstStyle/>
          <a:p>
            <a:r>
              <a:rPr lang="en-US" b="1" dirty="0" smtClean="0">
                <a:solidFill>
                  <a:srgbClr val="007D1E"/>
                </a:solidFill>
              </a:rPr>
              <a:t>Adding Charts – great for easily understanding patterns and trends</a:t>
            </a:r>
            <a:endParaRPr lang="en-US" b="1" dirty="0">
              <a:solidFill>
                <a:srgbClr val="007D1E"/>
              </a:solidFill>
            </a:endParaRPr>
          </a:p>
        </p:txBody>
      </p:sp>
      <p:sp>
        <p:nvSpPr>
          <p:cNvPr id="3" name="Content Placeholder 2"/>
          <p:cNvSpPr>
            <a:spLocks noGrp="1"/>
          </p:cNvSpPr>
          <p:nvPr>
            <p:ph idx="1"/>
          </p:nvPr>
        </p:nvSpPr>
        <p:spPr>
          <a:xfrm>
            <a:off x="0" y="2306524"/>
            <a:ext cx="7048500" cy="4486275"/>
          </a:xfrm>
        </p:spPr>
        <p:txBody>
          <a:bodyPr/>
          <a:lstStyle/>
          <a:p>
            <a:pPr marL="514350" indent="-514350">
              <a:buFont typeface="+mj-lt"/>
              <a:buAutoNum type="arabicPeriod"/>
            </a:pPr>
            <a:r>
              <a:rPr lang="en-US" dirty="0" smtClean="0"/>
              <a:t>Click insert</a:t>
            </a:r>
            <a:br>
              <a:rPr lang="en-US" dirty="0" smtClean="0"/>
            </a:br>
            <a:endParaRPr lang="en-US" dirty="0" smtClean="0"/>
          </a:p>
          <a:p>
            <a:pPr marL="514350" indent="-514350">
              <a:buFont typeface="+mj-lt"/>
              <a:buAutoNum type="arabicPeriod"/>
            </a:pPr>
            <a:r>
              <a:rPr lang="en-US" dirty="0" smtClean="0"/>
              <a:t>Click Chart</a:t>
            </a:r>
            <a:br>
              <a:rPr lang="en-US" dirty="0" smtClean="0"/>
            </a:br>
            <a:endParaRPr lang="en-US" dirty="0" smtClean="0"/>
          </a:p>
          <a:p>
            <a:pPr marL="514350" indent="-514350">
              <a:buFont typeface="+mj-lt"/>
              <a:buAutoNum type="arabicPeriod"/>
            </a:pPr>
            <a:r>
              <a:rPr lang="en-US" dirty="0" smtClean="0"/>
              <a:t>Select the type of chart you want to create</a:t>
            </a:r>
            <a:br>
              <a:rPr lang="en-US" dirty="0" smtClean="0"/>
            </a:br>
            <a:endParaRPr lang="en-US" dirty="0" smtClean="0"/>
          </a:p>
          <a:p>
            <a:pPr marL="514350" indent="-514350">
              <a:buFont typeface="+mj-lt"/>
              <a:buAutoNum type="arabicPeriod"/>
            </a:pPr>
            <a:r>
              <a:rPr lang="en-US" dirty="0" smtClean="0"/>
              <a:t>Click OK</a:t>
            </a:r>
          </a:p>
          <a:p>
            <a:pPr marL="514350" indent="-514350">
              <a:buFont typeface="+mj-lt"/>
              <a:buAutoNum type="arabicPeriod"/>
            </a:pPr>
            <a:endParaRPr lang="en-US" dirty="0" smtClean="0"/>
          </a:p>
        </p:txBody>
      </p:sp>
      <p:pic>
        <p:nvPicPr>
          <p:cNvPr id="4098" name="Picture 2" descr="C:\Users\ADAMC~1.VOY\AppData\Local\Temp\SNAGHTML184269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5624" y="111126"/>
            <a:ext cx="4616676" cy="2021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7435624" y="2241324"/>
            <a:ext cx="4616676" cy="4616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2146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solidFill>
                  <a:srgbClr val="007D1E"/>
                </a:solidFill>
              </a:rPr>
              <a:t>What can faculty members use it for? </a:t>
            </a:r>
            <a:endParaRPr lang="en-US" b="1" dirty="0">
              <a:solidFill>
                <a:srgbClr val="007D1E"/>
              </a:solidFill>
            </a:endParaRPr>
          </a:p>
        </p:txBody>
      </p:sp>
      <p:sp>
        <p:nvSpPr>
          <p:cNvPr id="11" name="Text Placeholder 10"/>
          <p:cNvSpPr>
            <a:spLocks noGrp="1"/>
          </p:cNvSpPr>
          <p:nvPr>
            <p:ph type="body" idx="1"/>
          </p:nvPr>
        </p:nvSpPr>
        <p:spPr>
          <a:xfrm>
            <a:off x="839788" y="1269207"/>
            <a:ext cx="5157787" cy="823912"/>
          </a:xfrm>
        </p:spPr>
        <p:txBody>
          <a:bodyPr>
            <a:normAutofit/>
          </a:bodyPr>
          <a:lstStyle/>
          <a:p>
            <a:r>
              <a:rPr lang="en-US" sz="3200" dirty="0" smtClean="0"/>
              <a:t>Instructional uses</a:t>
            </a:r>
            <a:endParaRPr lang="en-US" sz="3200" dirty="0"/>
          </a:p>
        </p:txBody>
      </p:sp>
      <p:sp>
        <p:nvSpPr>
          <p:cNvPr id="9" name="Content Placeholder 8"/>
          <p:cNvSpPr>
            <a:spLocks noGrp="1"/>
          </p:cNvSpPr>
          <p:nvPr>
            <p:ph sz="half" idx="2"/>
          </p:nvPr>
        </p:nvSpPr>
        <p:spPr>
          <a:xfrm>
            <a:off x="544286" y="2127008"/>
            <a:ext cx="5453289" cy="3684588"/>
          </a:xfrm>
        </p:spPr>
        <p:txBody>
          <a:bodyPr>
            <a:noAutofit/>
          </a:bodyPr>
          <a:lstStyle/>
          <a:p>
            <a:r>
              <a:rPr lang="en-US" dirty="0" smtClean="0"/>
              <a:t>Creating lecture notes / slide deck</a:t>
            </a:r>
            <a:br>
              <a:rPr lang="en-US" dirty="0" smtClean="0"/>
            </a:br>
            <a:endParaRPr lang="en-US" dirty="0" smtClean="0"/>
          </a:p>
          <a:p>
            <a:r>
              <a:rPr lang="en-US" dirty="0" smtClean="0"/>
              <a:t>Record a virtual lecture via screencasting technology such as Kaltura</a:t>
            </a:r>
            <a:br>
              <a:rPr lang="en-US" dirty="0" smtClean="0"/>
            </a:br>
            <a:endParaRPr lang="en-US" dirty="0" smtClean="0"/>
          </a:p>
          <a:p>
            <a:r>
              <a:rPr lang="en-US" dirty="0" smtClean="0"/>
              <a:t>Tutorial (i.e., screenshots of how to make a chart in Excel)</a:t>
            </a:r>
            <a:br>
              <a:rPr lang="en-US" dirty="0" smtClean="0"/>
            </a:br>
            <a:endParaRPr lang="en-US" dirty="0" smtClean="0"/>
          </a:p>
          <a:p>
            <a:r>
              <a:rPr lang="en-US" dirty="0">
                <a:hlinkClick r:id="rId2"/>
              </a:rPr>
              <a:t>I</a:t>
            </a:r>
            <a:r>
              <a:rPr lang="en-US" dirty="0" smtClean="0">
                <a:hlinkClick r:id="rId2"/>
              </a:rPr>
              <a:t>nteractive Game-based templates </a:t>
            </a:r>
            <a:r>
              <a:rPr lang="en-US" dirty="0" smtClean="0"/>
              <a:t>like Jeopardy</a:t>
            </a:r>
          </a:p>
          <a:p>
            <a:endParaRPr lang="en-US" dirty="0" smtClean="0"/>
          </a:p>
          <a:p>
            <a:endParaRPr lang="en-US" dirty="0" smtClean="0"/>
          </a:p>
          <a:p>
            <a:endParaRPr lang="en-US" dirty="0"/>
          </a:p>
        </p:txBody>
      </p:sp>
      <p:sp>
        <p:nvSpPr>
          <p:cNvPr id="12" name="Text Placeholder 11"/>
          <p:cNvSpPr>
            <a:spLocks noGrp="1"/>
          </p:cNvSpPr>
          <p:nvPr>
            <p:ph type="body" sz="quarter" idx="3"/>
          </p:nvPr>
        </p:nvSpPr>
        <p:spPr>
          <a:xfrm>
            <a:off x="6172200" y="1300589"/>
            <a:ext cx="5183188" cy="823912"/>
          </a:xfrm>
        </p:spPr>
        <p:txBody>
          <a:bodyPr>
            <a:normAutofit/>
          </a:bodyPr>
          <a:lstStyle/>
          <a:p>
            <a:r>
              <a:rPr lang="en-US" sz="3200" dirty="0" smtClean="0"/>
              <a:t>Other uses</a:t>
            </a:r>
            <a:endParaRPr lang="en-US" sz="3200" dirty="0"/>
          </a:p>
        </p:txBody>
      </p:sp>
      <p:sp>
        <p:nvSpPr>
          <p:cNvPr id="13" name="Content Placeholder 12"/>
          <p:cNvSpPr>
            <a:spLocks noGrp="1"/>
          </p:cNvSpPr>
          <p:nvPr>
            <p:ph sz="quarter" idx="4"/>
          </p:nvPr>
        </p:nvSpPr>
        <p:spPr>
          <a:xfrm>
            <a:off x="6172200" y="2127008"/>
            <a:ext cx="5792002" cy="3684588"/>
          </a:xfrm>
        </p:spPr>
        <p:txBody>
          <a:bodyPr/>
          <a:lstStyle/>
          <a:p>
            <a:r>
              <a:rPr lang="en-US" dirty="0" smtClean="0"/>
              <a:t>Create a photo slideshow that automatically loops – nice for weddings or other special events</a:t>
            </a:r>
            <a:br>
              <a:rPr lang="en-US" dirty="0" smtClean="0"/>
            </a:br>
            <a:endParaRPr lang="en-US" dirty="0" smtClean="0"/>
          </a:p>
          <a:p>
            <a:r>
              <a:rPr lang="en-US" dirty="0" smtClean="0"/>
              <a:t>Group projects</a:t>
            </a:r>
            <a:br>
              <a:rPr lang="en-US" dirty="0" smtClean="0"/>
            </a:br>
            <a:endParaRPr lang="en-US" dirty="0" smtClean="0"/>
          </a:p>
          <a:p>
            <a:r>
              <a:rPr lang="en-US" dirty="0" smtClean="0"/>
              <a:t>Work presentations to colleagues </a:t>
            </a:r>
          </a:p>
          <a:p>
            <a:endParaRPr lang="en-US" dirty="0"/>
          </a:p>
        </p:txBody>
      </p:sp>
    </p:spTree>
    <p:extLst>
      <p:ext uri="{BB962C8B-B14F-4D97-AF65-F5344CB8AC3E}">
        <p14:creationId xmlns:p14="http://schemas.microsoft.com/office/powerpoint/2010/main" val="20054745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91" y="30076"/>
            <a:ext cx="5664200" cy="1325563"/>
          </a:xfrm>
        </p:spPr>
        <p:txBody>
          <a:bodyPr/>
          <a:lstStyle/>
          <a:p>
            <a:r>
              <a:rPr lang="en-US" b="1" dirty="0" smtClean="0">
                <a:solidFill>
                  <a:srgbClr val="007D1E"/>
                </a:solidFill>
              </a:rPr>
              <a:t>Final Step: Plug your data into the chart</a:t>
            </a:r>
            <a:endParaRPr lang="en-US" b="1" dirty="0">
              <a:solidFill>
                <a:srgbClr val="007D1E"/>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9611170"/>
              </p:ext>
            </p:extLst>
          </p:nvPr>
        </p:nvGraphicFramePr>
        <p:xfrm>
          <a:off x="4737100" y="30076"/>
          <a:ext cx="99822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63691" y="1355639"/>
            <a:ext cx="6146800" cy="2400657"/>
          </a:xfrm>
          <a:prstGeom prst="rect">
            <a:avLst/>
          </a:prstGeom>
          <a:noFill/>
        </p:spPr>
        <p:txBody>
          <a:bodyPr wrap="square" rtlCol="0">
            <a:spAutoFit/>
          </a:bodyPr>
          <a:lstStyle/>
          <a:p>
            <a:r>
              <a:rPr lang="en-US" sz="3000" dirty="0" smtClean="0"/>
              <a:t>5. Now add in your data to populate the spreadsheet to update the chart</a:t>
            </a:r>
            <a:r>
              <a:rPr lang="en-US" sz="3000" b="1" dirty="0" smtClean="0">
                <a:solidFill>
                  <a:srgbClr val="FF0000"/>
                </a:solidFill>
              </a:rPr>
              <a:t>*</a:t>
            </a:r>
            <a:r>
              <a:rPr lang="en-US" sz="3000" dirty="0" smtClean="0"/>
              <a:t>. </a:t>
            </a:r>
            <a:br>
              <a:rPr lang="en-US" sz="3000" dirty="0" smtClean="0"/>
            </a:br>
            <a:r>
              <a:rPr lang="en-US" sz="3000" dirty="0" smtClean="0"/>
              <a:t/>
            </a:r>
            <a:br>
              <a:rPr lang="en-US" sz="3000" dirty="0" smtClean="0"/>
            </a:br>
            <a:r>
              <a:rPr lang="en-US" sz="3000" dirty="0" smtClean="0"/>
              <a:t>Click X once the data is plugged in.</a:t>
            </a:r>
          </a:p>
          <a:p>
            <a:endParaRPr lang="en-US" sz="3000" dirty="0"/>
          </a:p>
        </p:txBody>
      </p:sp>
      <p:pic>
        <p:nvPicPr>
          <p:cNvPr id="8" name="Picture 7"/>
          <p:cNvPicPr>
            <a:picLocks noChangeAspect="1"/>
          </p:cNvPicPr>
          <p:nvPr/>
        </p:nvPicPr>
        <p:blipFill>
          <a:blip r:embed="rId3"/>
          <a:stretch>
            <a:fillRect/>
          </a:stretch>
        </p:blipFill>
        <p:spPr>
          <a:xfrm>
            <a:off x="4737100" y="3551409"/>
            <a:ext cx="3546782" cy="2495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0" y="6311900"/>
            <a:ext cx="12776200" cy="369332"/>
          </a:xfrm>
          <a:prstGeom prst="rect">
            <a:avLst/>
          </a:prstGeom>
        </p:spPr>
        <p:txBody>
          <a:bodyPr wrap="square">
            <a:spAutoFit/>
          </a:bodyPr>
          <a:lstStyle/>
          <a:p>
            <a:r>
              <a:rPr lang="en-US" b="1" dirty="0">
                <a:solidFill>
                  <a:srgbClr val="FF0000"/>
                </a:solidFill>
              </a:rPr>
              <a:t>*</a:t>
            </a:r>
            <a:r>
              <a:rPr lang="en-US" dirty="0" smtClean="0"/>
              <a:t>Contact </a:t>
            </a:r>
            <a:r>
              <a:rPr lang="en-US" dirty="0">
                <a:hlinkClick r:id="rId4"/>
              </a:rPr>
              <a:t>EdTech@wilmu.edu</a:t>
            </a:r>
            <a:r>
              <a:rPr lang="en-US" dirty="0"/>
              <a:t> for help in creating high quality </a:t>
            </a:r>
            <a:r>
              <a:rPr lang="en-US" dirty="0" smtClean="0"/>
              <a:t>charts, as it </a:t>
            </a:r>
            <a:r>
              <a:rPr lang="en-US" dirty="0"/>
              <a:t>can be tricky to get them configured and looking nice. </a:t>
            </a:r>
          </a:p>
        </p:txBody>
      </p:sp>
    </p:spTree>
    <p:extLst>
      <p:ext uri="{BB962C8B-B14F-4D97-AF65-F5344CB8AC3E}">
        <p14:creationId xmlns:p14="http://schemas.microsoft.com/office/powerpoint/2010/main" val="2942574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77800"/>
            <a:ext cx="5765800" cy="6680200"/>
          </a:xfrm>
        </p:spPr>
        <p:txBody>
          <a:bodyPr>
            <a:normAutofit/>
          </a:bodyPr>
          <a:lstStyle/>
          <a:p>
            <a:pPr marL="0" indent="0">
              <a:buNone/>
            </a:pPr>
            <a:r>
              <a:rPr lang="en-US" sz="3600" b="1" dirty="0" smtClean="0">
                <a:solidFill>
                  <a:srgbClr val="007D1E"/>
                </a:solidFill>
              </a:rPr>
              <a:t>If you </a:t>
            </a:r>
            <a:r>
              <a:rPr lang="en-US" sz="3600" b="1" dirty="0">
                <a:solidFill>
                  <a:srgbClr val="007D1E"/>
                </a:solidFill>
              </a:rPr>
              <a:t>need to modify the spreadsheet’s content </a:t>
            </a:r>
            <a:r>
              <a:rPr lang="en-US" sz="3600" b="1" i="1" dirty="0">
                <a:solidFill>
                  <a:srgbClr val="007D1E"/>
                </a:solidFill>
              </a:rPr>
              <a:t>after</a:t>
            </a:r>
            <a:r>
              <a:rPr lang="en-US" sz="3600" b="1" dirty="0">
                <a:solidFill>
                  <a:srgbClr val="007D1E"/>
                </a:solidFill>
              </a:rPr>
              <a:t> you click X on the </a:t>
            </a:r>
            <a:r>
              <a:rPr lang="en-US" sz="3600" b="1" dirty="0" smtClean="0">
                <a:solidFill>
                  <a:srgbClr val="007D1E"/>
                </a:solidFill>
              </a:rPr>
              <a:t>spreadsheet:</a:t>
            </a:r>
          </a:p>
          <a:p>
            <a:pPr marL="514350" indent="-514350">
              <a:buAutoNum type="arabicPeriod"/>
            </a:pPr>
            <a:r>
              <a:rPr lang="en-US" dirty="0" smtClean="0"/>
              <a:t>Click </a:t>
            </a:r>
            <a:r>
              <a:rPr lang="en-US" dirty="0"/>
              <a:t>on the </a:t>
            </a:r>
            <a:r>
              <a:rPr lang="en-US" dirty="0" smtClean="0"/>
              <a:t>chart</a:t>
            </a:r>
            <a:br>
              <a:rPr lang="en-US" dirty="0" smtClean="0"/>
            </a:br>
            <a:endParaRPr lang="en-US" dirty="0" smtClean="0"/>
          </a:p>
          <a:p>
            <a:pPr marL="514350" indent="-514350">
              <a:buAutoNum type="arabicPeriod"/>
            </a:pPr>
            <a:r>
              <a:rPr lang="en-US" dirty="0" smtClean="0"/>
              <a:t>Click the “Chart Tools” contextual tab. This tab will only appear when you click on a chart. It will automatically be hidden until you click the chart. </a:t>
            </a:r>
            <a:br>
              <a:rPr lang="en-US" dirty="0" smtClean="0"/>
            </a:br>
            <a:endParaRPr lang="en-US" dirty="0" smtClean="0"/>
          </a:p>
          <a:p>
            <a:pPr marL="514350" indent="-514350">
              <a:buAutoNum type="arabicPeriod"/>
            </a:pPr>
            <a:r>
              <a:rPr lang="en-US" dirty="0" smtClean="0"/>
              <a:t>Click Edit Data to bring up the spreadsheet . </a:t>
            </a:r>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6091036" y="1263544"/>
            <a:ext cx="5577210" cy="4845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60212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Smart Art</a:t>
            </a:r>
            <a:endParaRPr lang="en-US" b="1" dirty="0">
              <a:solidFill>
                <a:srgbClr val="007D1E"/>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b="1" dirty="0" smtClean="0"/>
              <a:t>What is Smart Art?</a:t>
            </a:r>
          </a:p>
          <a:p>
            <a:r>
              <a:rPr lang="en-US" dirty="0" smtClean="0"/>
              <a:t>Smart Art graphics visually communicate information </a:t>
            </a:r>
          </a:p>
          <a:p>
            <a:r>
              <a:rPr lang="en-US" dirty="0" smtClean="0"/>
              <a:t>An example is the Slide Layout example 15: Workflow / Process Overview</a:t>
            </a:r>
          </a:p>
          <a:p>
            <a:r>
              <a:rPr lang="en-US" dirty="0" smtClean="0"/>
              <a:t>Sometimes configuring and designing a Smart Art graphic can be tedious and hard to learn. Contact </a:t>
            </a:r>
            <a:r>
              <a:rPr lang="en-US" dirty="0" smtClean="0">
                <a:hlinkClick r:id="rId2"/>
              </a:rPr>
              <a:t>EdTech@wilmu.edu</a:t>
            </a:r>
            <a:r>
              <a:rPr lang="en-US" dirty="0" smtClean="0"/>
              <a:t> for support. </a:t>
            </a:r>
            <a:endParaRPr lang="en-US" dirty="0"/>
          </a:p>
        </p:txBody>
      </p:sp>
      <p:sp>
        <p:nvSpPr>
          <p:cNvPr id="5" name="Content Placeholder 4"/>
          <p:cNvSpPr>
            <a:spLocks noGrp="1"/>
          </p:cNvSpPr>
          <p:nvPr>
            <p:ph sz="half" idx="2"/>
          </p:nvPr>
        </p:nvSpPr>
        <p:spPr/>
        <p:txBody>
          <a:bodyPr>
            <a:normAutofit lnSpcReduction="10000"/>
          </a:bodyPr>
          <a:lstStyle/>
          <a:p>
            <a:pPr marL="514350" indent="-514350">
              <a:buFont typeface="+mj-lt"/>
              <a:buAutoNum type="arabicPeriod"/>
            </a:pPr>
            <a:r>
              <a:rPr lang="en-US" dirty="0" smtClean="0"/>
              <a:t>On a new Slide, simply click the Smart Art icon: </a:t>
            </a:r>
            <a:endParaRPr lang="en-US" dirty="0"/>
          </a:p>
        </p:txBody>
      </p:sp>
      <p:pic>
        <p:nvPicPr>
          <p:cNvPr id="4" name="Picture 3"/>
          <p:cNvPicPr>
            <a:picLocks noChangeAspect="1"/>
          </p:cNvPicPr>
          <p:nvPr/>
        </p:nvPicPr>
        <p:blipFill>
          <a:blip r:embed="rId3"/>
          <a:stretch>
            <a:fillRect/>
          </a:stretch>
        </p:blipFill>
        <p:spPr>
          <a:xfrm>
            <a:off x="6619799" y="3328160"/>
            <a:ext cx="5295139" cy="2399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46243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How to Create Smart Art graphics</a:t>
            </a:r>
            <a:endParaRPr lang="en-US" b="1" dirty="0">
              <a:solidFill>
                <a:srgbClr val="007D1E"/>
              </a:solidFill>
            </a:endParaRPr>
          </a:p>
        </p:txBody>
      </p:sp>
      <p:pic>
        <p:nvPicPr>
          <p:cNvPr id="5" name="Picture 2" descr="C:\Users\ADAMC~1.VOY\AppData\Local\Temp\SNAGHTML185a18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2" y="1585069"/>
            <a:ext cx="9375775" cy="4832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0748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D1E"/>
                </a:solidFill>
              </a:rPr>
              <a:t>Once you’ve created the Smart Art graphic, simply click in the box that says [text] to modify the verbiage. Try it out in the Smart Art below! </a:t>
            </a:r>
            <a:endParaRPr lang="en-US" b="1" dirty="0">
              <a:solidFill>
                <a:srgbClr val="007D1E"/>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391062143"/>
              </p:ext>
            </p:extLst>
          </p:nvPr>
        </p:nvGraphicFramePr>
        <p:xfrm>
          <a:off x="330200" y="2152650"/>
          <a:ext cx="10160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86115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Don’t have content outside the box! </a:t>
            </a:r>
            <a:endParaRPr lang="en-US" b="1" dirty="0">
              <a:solidFill>
                <a:srgbClr val="007D1E"/>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509000" y="2016124"/>
            <a:ext cx="5181600" cy="3553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half" idx="2"/>
          </p:nvPr>
        </p:nvSpPr>
        <p:spPr>
          <a:xfrm>
            <a:off x="1168400" y="2016124"/>
            <a:ext cx="6705600" cy="4549776"/>
          </a:xfrm>
        </p:spPr>
        <p:txBody>
          <a:bodyPr>
            <a:normAutofit/>
          </a:bodyPr>
          <a:lstStyle/>
          <a:p>
            <a:r>
              <a:rPr lang="en-US" dirty="0" smtClean="0"/>
              <a:t>A best practice is to keep all of your content </a:t>
            </a:r>
            <a:r>
              <a:rPr lang="en-US" b="1" dirty="0" smtClean="0"/>
              <a:t>within </a:t>
            </a:r>
            <a:r>
              <a:rPr lang="en-US" dirty="0" smtClean="0"/>
              <a:t>the white area of the slide. </a:t>
            </a:r>
            <a:br>
              <a:rPr lang="en-US" dirty="0" smtClean="0"/>
            </a:br>
            <a:endParaRPr lang="en-US" dirty="0" smtClean="0"/>
          </a:p>
          <a:p>
            <a:r>
              <a:rPr lang="en-US" dirty="0" smtClean="0"/>
              <a:t>See the image to the right? Notice how it’s leaking over the right edge? This is bad because when we go full screen, it will be cut off and will not display properly. </a:t>
            </a:r>
            <a:br>
              <a:rPr lang="en-US" dirty="0" smtClean="0"/>
            </a:br>
            <a:endParaRPr lang="en-US" dirty="0" smtClean="0"/>
          </a:p>
          <a:p>
            <a:r>
              <a:rPr lang="en-US" dirty="0" smtClean="0"/>
              <a:t>Just like driving a car: stay in your lane! </a:t>
            </a:r>
            <a:endParaRPr lang="en-US" dirty="0"/>
          </a:p>
        </p:txBody>
      </p:sp>
    </p:spTree>
    <p:extLst>
      <p:ext uri="{BB962C8B-B14F-4D97-AF65-F5344CB8AC3E}">
        <p14:creationId xmlns:p14="http://schemas.microsoft.com/office/powerpoint/2010/main" val="13715100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
            </a:r>
            <a:br>
              <a:rPr lang="en-US" b="1" dirty="0" smtClean="0">
                <a:solidFill>
                  <a:srgbClr val="007D1E"/>
                </a:solidFill>
              </a:rPr>
            </a:br>
            <a:r>
              <a:rPr lang="en-US" b="1" dirty="0" smtClean="0">
                <a:solidFill>
                  <a:srgbClr val="007D1E"/>
                </a:solidFill>
              </a:rPr>
              <a:t>Using Notes</a:t>
            </a:r>
            <a:endParaRPr lang="en-US" b="1" dirty="0">
              <a:solidFill>
                <a:srgbClr val="007D1E"/>
              </a:solidFill>
            </a:endParaRPr>
          </a:p>
        </p:txBody>
      </p:sp>
      <p:sp>
        <p:nvSpPr>
          <p:cNvPr id="3" name="Content Placeholder 2"/>
          <p:cNvSpPr>
            <a:spLocks noGrp="1"/>
          </p:cNvSpPr>
          <p:nvPr>
            <p:ph sz="half" idx="1"/>
          </p:nvPr>
        </p:nvSpPr>
        <p:spPr>
          <a:xfrm>
            <a:off x="0" y="1825624"/>
            <a:ext cx="6019800" cy="4868735"/>
          </a:xfrm>
        </p:spPr>
        <p:txBody>
          <a:bodyPr>
            <a:normAutofit/>
          </a:bodyPr>
          <a:lstStyle/>
          <a:p>
            <a:r>
              <a:rPr lang="en-US" dirty="0" smtClean="0"/>
              <a:t>Notes can be added to a slide. </a:t>
            </a:r>
          </a:p>
          <a:p>
            <a:r>
              <a:rPr lang="en-US" dirty="0" smtClean="0"/>
              <a:t>Notes are not displayed to the audience, they’re for your eyes only</a:t>
            </a:r>
          </a:p>
          <a:p>
            <a:r>
              <a:rPr lang="en-US" dirty="0" smtClean="0"/>
              <a:t>You could use notes to write a script for what you’ll say during the presentation, in case you forget</a:t>
            </a:r>
          </a:p>
          <a:p>
            <a:r>
              <a:rPr lang="en-US" dirty="0" smtClean="0"/>
              <a:t>You can, however, print so that your notes will appear beneath each slide. </a:t>
            </a:r>
          </a:p>
          <a:p>
            <a:r>
              <a:rPr lang="en-US" dirty="0" smtClean="0"/>
              <a:t>Follow these steps to enable the notes feature. </a:t>
            </a:r>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5" name="Picture 4"/>
          <p:cNvPicPr>
            <a:picLocks noChangeAspect="1"/>
          </p:cNvPicPr>
          <p:nvPr/>
        </p:nvPicPr>
        <p:blipFill>
          <a:blip r:embed="rId3"/>
          <a:stretch>
            <a:fillRect/>
          </a:stretch>
        </p:blipFill>
        <p:spPr>
          <a:xfrm>
            <a:off x="6172200" y="965976"/>
            <a:ext cx="5970160" cy="1584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032500" y="2685274"/>
            <a:ext cx="6007100" cy="4009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52345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smtClean="0">
                <a:solidFill>
                  <a:srgbClr val="007D1E"/>
                </a:solidFill>
              </a:rPr>
              <a:t>Table of Contents</a:t>
            </a:r>
            <a:endParaRPr lang="en-US" sz="4800" b="1" dirty="0">
              <a:solidFill>
                <a:srgbClr val="007D1E"/>
              </a:solidFill>
            </a:endParaRPr>
          </a:p>
        </p:txBody>
      </p:sp>
      <p:sp>
        <p:nvSpPr>
          <p:cNvPr id="7" name="Content Placeholder 6"/>
          <p:cNvSpPr>
            <a:spLocks noGrp="1"/>
          </p:cNvSpPr>
          <p:nvPr>
            <p:ph idx="1"/>
          </p:nvPr>
        </p:nvSpPr>
        <p:spPr>
          <a:xfrm>
            <a:off x="838200" y="1847396"/>
            <a:ext cx="10515600" cy="4351338"/>
          </a:xfrm>
        </p:spPr>
        <p:txBody>
          <a:bodyPr/>
          <a:lstStyle/>
          <a:p>
            <a:pPr marL="514350" indent="-514350">
              <a:buFont typeface="+mj-lt"/>
              <a:buAutoNum type="arabicPeriod"/>
            </a:pPr>
            <a:r>
              <a:rPr lang="en-US" dirty="0" smtClean="0"/>
              <a:t>Overview of PowerPoint </a:t>
            </a:r>
          </a:p>
          <a:p>
            <a:pPr marL="514350" indent="-514350">
              <a:buFont typeface="+mj-lt"/>
              <a:buAutoNum type="arabicPeriod"/>
            </a:pPr>
            <a:r>
              <a:rPr lang="en-US" dirty="0" smtClean="0"/>
              <a:t>18 Real Examples of Slide Layouts</a:t>
            </a:r>
          </a:p>
          <a:p>
            <a:pPr marL="514350" indent="-514350">
              <a:buFont typeface="+mj-lt"/>
              <a:buAutoNum type="arabicPeriod"/>
            </a:pPr>
            <a:r>
              <a:rPr lang="en-US" dirty="0" smtClean="0"/>
              <a:t>Building your PowerPoint - Add different types of content and multimedia</a:t>
            </a:r>
          </a:p>
          <a:p>
            <a:pPr marL="514350" indent="-514350">
              <a:buFont typeface="+mj-lt"/>
              <a:buAutoNum type="arabicPeriod"/>
            </a:pPr>
            <a:r>
              <a:rPr lang="en-US" b="1" dirty="0" smtClean="0">
                <a:solidFill>
                  <a:srgbClr val="007D1E"/>
                </a:solidFill>
              </a:rPr>
              <a:t>Graphic Design – Add a theme and select a color scheme </a:t>
            </a:r>
          </a:p>
          <a:p>
            <a:pPr marL="514350" indent="-514350">
              <a:buFont typeface="+mj-lt"/>
              <a:buAutoNum type="arabicPeriod"/>
            </a:pPr>
            <a:r>
              <a:rPr lang="en-US" dirty="0" smtClean="0"/>
              <a:t>Adding animations and cinematic effects between slide transitions </a:t>
            </a:r>
          </a:p>
          <a:p>
            <a:pPr marL="514350" indent="-514350">
              <a:buFont typeface="+mj-lt"/>
              <a:buAutoNum type="arabicPeriod"/>
            </a:pPr>
            <a:r>
              <a:rPr lang="en-US" dirty="0" smtClean="0"/>
              <a:t>Further Reading on Presentation Skills </a:t>
            </a:r>
          </a:p>
          <a:p>
            <a:pPr marL="514350" indent="-514350">
              <a:buFont typeface="+mj-lt"/>
              <a:buAutoNum type="arabicPeriod"/>
            </a:pPr>
            <a:r>
              <a:rPr lang="en-US" dirty="0" smtClean="0"/>
              <a:t>Frequently Asked Questions</a:t>
            </a:r>
            <a:endParaRPr lang="en-US" dirty="0"/>
          </a:p>
        </p:txBody>
      </p:sp>
    </p:spTree>
    <p:extLst>
      <p:ext uri="{BB962C8B-B14F-4D97-AF65-F5344CB8AC3E}">
        <p14:creationId xmlns:p14="http://schemas.microsoft.com/office/powerpoint/2010/main" val="20730479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007D1E"/>
                </a:solidFill>
              </a:rPr>
              <a:t>Choose a Design Theme</a:t>
            </a:r>
            <a:endParaRPr lang="en-US" b="1" dirty="0">
              <a:solidFill>
                <a:srgbClr val="007D1E"/>
              </a:solidFill>
            </a:endParaRPr>
          </a:p>
        </p:txBody>
      </p:sp>
      <p:sp>
        <p:nvSpPr>
          <p:cNvPr id="7" name="Content Placeholder 6"/>
          <p:cNvSpPr>
            <a:spLocks noGrp="1"/>
          </p:cNvSpPr>
          <p:nvPr>
            <p:ph idx="1"/>
          </p:nvPr>
        </p:nvSpPr>
        <p:spPr/>
        <p:txBody>
          <a:bodyPr/>
          <a:lstStyle/>
          <a:p>
            <a:r>
              <a:rPr lang="en-US" dirty="0" smtClean="0"/>
              <a:t>PowerPoint comes stocked with ‘themes’. A theme provides: </a:t>
            </a:r>
          </a:p>
          <a:p>
            <a:pPr lvl="1"/>
            <a:r>
              <a:rPr lang="en-US" dirty="0" smtClean="0"/>
              <a:t>A particular aesthetic, or ‘look and feel’. </a:t>
            </a:r>
          </a:p>
          <a:p>
            <a:pPr lvl="1"/>
            <a:r>
              <a:rPr lang="en-US" dirty="0" smtClean="0"/>
              <a:t>Specific font sizes and font types (i.e., Times New Roman)</a:t>
            </a:r>
          </a:p>
          <a:p>
            <a:pPr lvl="1"/>
            <a:r>
              <a:rPr lang="en-US" dirty="0" smtClean="0"/>
              <a:t>Background designs</a:t>
            </a:r>
          </a:p>
          <a:p>
            <a:pPr lvl="1"/>
            <a:r>
              <a:rPr lang="en-US" dirty="0" smtClean="0"/>
              <a:t>Different slide layouts (meaning where content is positioned on the slide)</a:t>
            </a:r>
          </a:p>
          <a:p>
            <a:pPr lvl="1"/>
            <a:r>
              <a:rPr lang="en-US" b="1" dirty="0" smtClean="0">
                <a:solidFill>
                  <a:srgbClr val="C00000"/>
                </a:solidFill>
              </a:rPr>
              <a:t>Something to consider: </a:t>
            </a:r>
            <a:r>
              <a:rPr lang="en-US" dirty="0" smtClean="0"/>
              <a:t>sometimes when you pick a new theme, it will mess up your content. It may overlap an image on top of text, where it previously looked just fine. Be sure to review your PowerPoint to verify that content has not shifted in unexpected ways. </a:t>
            </a:r>
          </a:p>
        </p:txBody>
      </p:sp>
    </p:spTree>
    <p:extLst>
      <p:ext uri="{BB962C8B-B14F-4D97-AF65-F5344CB8AC3E}">
        <p14:creationId xmlns:p14="http://schemas.microsoft.com/office/powerpoint/2010/main" val="22047382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change to a new theme</a:t>
            </a:r>
            <a:endParaRPr lang="en-US" dirty="0"/>
          </a:p>
        </p:txBody>
      </p:sp>
      <p:sp>
        <p:nvSpPr>
          <p:cNvPr id="3" name="Content Placeholder 2"/>
          <p:cNvSpPr>
            <a:spLocks noGrp="1"/>
          </p:cNvSpPr>
          <p:nvPr>
            <p:ph idx="1"/>
          </p:nvPr>
        </p:nvSpPr>
        <p:spPr/>
        <p:txBody>
          <a:bodyPr/>
          <a:lstStyle/>
          <a:p>
            <a:r>
              <a:rPr lang="en-US" dirty="0" smtClean="0"/>
              <a:t>Click the Design tab and a few options will pop up.</a:t>
            </a:r>
          </a:p>
          <a:p>
            <a:r>
              <a:rPr lang="en-US" dirty="0" smtClean="0"/>
              <a:t> Choose one of these, or click the small down arrow to expand the number of available themes. You can change themes at anytime, but review your PowerPoint to verify that content is still positioned correctly on the slide. </a:t>
            </a:r>
            <a:endParaRPr lang="en-US" dirty="0"/>
          </a:p>
        </p:txBody>
      </p:sp>
      <p:pic>
        <p:nvPicPr>
          <p:cNvPr id="5" name="Picture 4"/>
          <p:cNvPicPr>
            <a:picLocks noChangeAspect="1"/>
          </p:cNvPicPr>
          <p:nvPr/>
        </p:nvPicPr>
        <p:blipFill>
          <a:blip r:embed="rId2"/>
          <a:stretch>
            <a:fillRect/>
          </a:stretch>
        </p:blipFill>
        <p:spPr>
          <a:xfrm>
            <a:off x="1270000" y="4001294"/>
            <a:ext cx="10235780" cy="2666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510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Explain it to me like I’m 5 years old</a:t>
            </a:r>
            <a:endParaRPr lang="en-US" b="1" dirty="0">
              <a:solidFill>
                <a:srgbClr val="007D1E"/>
              </a:solidFill>
            </a:endParaRPr>
          </a:p>
        </p:txBody>
      </p:sp>
      <p:sp>
        <p:nvSpPr>
          <p:cNvPr id="14" name="Text Placeholder 13"/>
          <p:cNvSpPr>
            <a:spLocks noGrp="1"/>
          </p:cNvSpPr>
          <p:nvPr>
            <p:ph type="body" idx="1"/>
          </p:nvPr>
        </p:nvSpPr>
        <p:spPr>
          <a:xfrm>
            <a:off x="839788" y="1115106"/>
            <a:ext cx="10764383" cy="823912"/>
          </a:xfrm>
        </p:spPr>
        <p:txBody>
          <a:bodyPr/>
          <a:lstStyle/>
          <a:p>
            <a:r>
              <a:rPr lang="en-US" dirty="0" smtClean="0"/>
              <a:t>Terminology </a:t>
            </a:r>
            <a:endParaRPr lang="en-US" dirty="0"/>
          </a:p>
        </p:txBody>
      </p:sp>
      <p:sp>
        <p:nvSpPr>
          <p:cNvPr id="15" name="Content Placeholder 14"/>
          <p:cNvSpPr>
            <a:spLocks noGrp="1"/>
          </p:cNvSpPr>
          <p:nvPr>
            <p:ph sz="half" idx="2"/>
          </p:nvPr>
        </p:nvSpPr>
        <p:spPr>
          <a:xfrm>
            <a:off x="839788" y="2111829"/>
            <a:ext cx="10165669" cy="4077833"/>
          </a:xfrm>
        </p:spPr>
        <p:txBody>
          <a:bodyPr>
            <a:normAutofit lnSpcReduction="10000"/>
          </a:bodyPr>
          <a:lstStyle/>
          <a:p>
            <a:r>
              <a:rPr lang="en-US" dirty="0" smtClean="0"/>
              <a:t>A slide is a virtual representation of a physical page on a paper flip chart</a:t>
            </a:r>
            <a:r>
              <a:rPr lang="en-US" baseline="0" dirty="0" smtClean="0"/>
              <a:t> </a:t>
            </a:r>
          </a:p>
          <a:p>
            <a:pPr lvl="1"/>
            <a:r>
              <a:rPr lang="en-US" dirty="0" smtClean="0"/>
              <a:t>You can have as many slides as you’d like in your PowerPoint presentation </a:t>
            </a:r>
          </a:p>
          <a:p>
            <a:pPr lvl="1"/>
            <a:r>
              <a:rPr lang="en-US" dirty="0" smtClean="0"/>
              <a:t>Simply click inside a textbox and type to add content to your slides</a:t>
            </a:r>
          </a:p>
          <a:p>
            <a:pPr lvl="1"/>
            <a:r>
              <a:rPr lang="en-US" baseline="0" dirty="0" smtClean="0"/>
              <a:t>A slide can have a design layout, which controls where the content appears on a slide (see examples on next</a:t>
            </a:r>
            <a:r>
              <a:rPr lang="en-US" dirty="0" smtClean="0"/>
              <a:t> slides)</a:t>
            </a:r>
            <a:endParaRPr lang="en-US" baseline="0" dirty="0" smtClean="0"/>
          </a:p>
          <a:p>
            <a:r>
              <a:rPr lang="en-US" dirty="0" smtClean="0"/>
              <a:t>When you save a PowerPoint, you are creating a new virtual flip chart. </a:t>
            </a:r>
          </a:p>
          <a:p>
            <a:pPr lvl="1"/>
            <a:r>
              <a:rPr lang="en-US" dirty="0" smtClean="0"/>
              <a:t>Each new PowerPoint file is a new virtual flip chart</a:t>
            </a:r>
          </a:p>
          <a:p>
            <a:pPr lvl="1"/>
            <a:r>
              <a:rPr lang="en-US" dirty="0" smtClean="0"/>
              <a:t>You can upload your PowerPoint to Blackboard for your students to download</a:t>
            </a:r>
          </a:p>
        </p:txBody>
      </p:sp>
    </p:spTree>
    <p:extLst>
      <p:ext uri="{BB962C8B-B14F-4D97-AF65-F5344CB8AC3E}">
        <p14:creationId xmlns:p14="http://schemas.microsoft.com/office/powerpoint/2010/main" val="15884449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2684"/>
            <a:ext cx="10515600" cy="1325563"/>
          </a:xfrm>
        </p:spPr>
        <p:txBody>
          <a:bodyPr/>
          <a:lstStyle/>
          <a:p>
            <a:r>
              <a:rPr lang="en-US" b="1" dirty="0" smtClean="0">
                <a:solidFill>
                  <a:srgbClr val="007D1E"/>
                </a:solidFill>
              </a:rPr>
              <a:t>Selecting a theme (continued)</a:t>
            </a:r>
            <a:endParaRPr lang="en-US" b="1" dirty="0">
              <a:solidFill>
                <a:srgbClr val="007D1E"/>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961984" y="548689"/>
            <a:ext cx="9036216" cy="6309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57403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8126"/>
            <a:ext cx="10515600" cy="1325563"/>
          </a:xfrm>
        </p:spPr>
        <p:txBody>
          <a:bodyPr/>
          <a:lstStyle/>
          <a:p>
            <a:r>
              <a:rPr lang="en-US" b="1" dirty="0" smtClean="0">
                <a:solidFill>
                  <a:srgbClr val="007D1E"/>
                </a:solidFill>
              </a:rPr>
              <a:t>Color palettes AKA Variants  </a:t>
            </a:r>
            <a:endParaRPr lang="en-US" b="1" dirty="0">
              <a:solidFill>
                <a:srgbClr val="007D1E"/>
              </a:solidFill>
            </a:endParaRPr>
          </a:p>
        </p:txBody>
      </p:sp>
      <p:sp>
        <p:nvSpPr>
          <p:cNvPr id="3" name="Content Placeholder 2"/>
          <p:cNvSpPr>
            <a:spLocks noGrp="1"/>
          </p:cNvSpPr>
          <p:nvPr>
            <p:ph idx="1"/>
          </p:nvPr>
        </p:nvSpPr>
        <p:spPr>
          <a:xfrm>
            <a:off x="838200" y="553383"/>
            <a:ext cx="10515600" cy="1095375"/>
          </a:xfrm>
        </p:spPr>
        <p:txBody>
          <a:bodyPr/>
          <a:lstStyle/>
          <a:p>
            <a:r>
              <a:rPr lang="en-US" dirty="0" smtClean="0"/>
              <a:t>Each theme also offers a huge set of color variations! </a:t>
            </a:r>
          </a:p>
          <a:p>
            <a:r>
              <a:rPr lang="en-US" dirty="0" smtClean="0"/>
              <a:t>You can change at any time and all of your slides will be updated</a:t>
            </a:r>
            <a:endParaRPr lang="en-US" dirty="0"/>
          </a:p>
        </p:txBody>
      </p:sp>
      <p:pic>
        <p:nvPicPr>
          <p:cNvPr id="4" name="Picture 3"/>
          <p:cNvPicPr>
            <a:picLocks noChangeAspect="1"/>
          </p:cNvPicPr>
          <p:nvPr/>
        </p:nvPicPr>
        <p:blipFill>
          <a:blip r:embed="rId2"/>
          <a:stretch>
            <a:fillRect/>
          </a:stretch>
        </p:blipFill>
        <p:spPr>
          <a:xfrm>
            <a:off x="1879599" y="1598751"/>
            <a:ext cx="8514681" cy="5259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5087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Other Templates options and considerations </a:t>
            </a:r>
            <a:endParaRPr lang="en-US" b="1" dirty="0">
              <a:solidFill>
                <a:srgbClr val="007D1E"/>
              </a:solidFill>
            </a:endParaRPr>
          </a:p>
        </p:txBody>
      </p:sp>
      <p:sp>
        <p:nvSpPr>
          <p:cNvPr id="3" name="Content Placeholder 2"/>
          <p:cNvSpPr>
            <a:spLocks noGrp="1"/>
          </p:cNvSpPr>
          <p:nvPr>
            <p:ph idx="1"/>
          </p:nvPr>
        </p:nvSpPr>
        <p:spPr/>
        <p:txBody>
          <a:bodyPr/>
          <a:lstStyle/>
          <a:p>
            <a:r>
              <a:rPr lang="en-US" dirty="0" smtClean="0"/>
              <a:t>Make your own!</a:t>
            </a:r>
            <a:br>
              <a:rPr lang="en-US" dirty="0" smtClean="0"/>
            </a:br>
            <a:endParaRPr lang="en-US" dirty="0" smtClean="0"/>
          </a:p>
          <a:p>
            <a:r>
              <a:rPr lang="en-US" dirty="0" smtClean="0"/>
              <a:t>Download a free online template </a:t>
            </a:r>
            <a:br>
              <a:rPr lang="en-US" dirty="0" smtClean="0"/>
            </a:br>
            <a:endParaRPr lang="en-US" dirty="0" smtClean="0"/>
          </a:p>
          <a:p>
            <a:r>
              <a:rPr lang="en-US" dirty="0" smtClean="0"/>
              <a:t>Just be careful you don’t choose one with an overly busy background</a:t>
            </a:r>
          </a:p>
        </p:txBody>
      </p:sp>
    </p:spTree>
    <p:extLst>
      <p:ext uri="{BB962C8B-B14F-4D97-AF65-F5344CB8AC3E}">
        <p14:creationId xmlns:p14="http://schemas.microsoft.com/office/powerpoint/2010/main" val="283339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Good Backgrounds</a:t>
            </a:r>
            <a:endParaRPr lang="en-US" b="1" dirty="0">
              <a:solidFill>
                <a:srgbClr val="007D1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752600"/>
            <a:ext cx="2095500" cy="1676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752600"/>
            <a:ext cx="2090700" cy="16725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5576" y="1752600"/>
            <a:ext cx="2062824" cy="167256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1" y="3886200"/>
            <a:ext cx="2095500" cy="16764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0" y="3886200"/>
            <a:ext cx="2090700" cy="16764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5600" y="3886200"/>
            <a:ext cx="2082800" cy="1676400"/>
          </a:xfrm>
          <a:prstGeom prst="rect">
            <a:avLst/>
          </a:prstGeom>
        </p:spPr>
      </p:pic>
    </p:spTree>
    <p:extLst>
      <p:ext uri="{BB962C8B-B14F-4D97-AF65-F5344CB8AC3E}">
        <p14:creationId xmlns:p14="http://schemas.microsoft.com/office/powerpoint/2010/main" val="1001728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Not So Good Backgrounds</a:t>
            </a:r>
            <a:endParaRPr lang="en-US" b="1" dirty="0">
              <a:solidFill>
                <a:srgbClr val="007D1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752600"/>
            <a:ext cx="2095499" cy="167256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4048" t="38381" r="119" b="4053"/>
          <a:stretch/>
        </p:blipFill>
        <p:spPr>
          <a:xfrm>
            <a:off x="5334000" y="1752601"/>
            <a:ext cx="2195438" cy="167255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1" y="3902928"/>
            <a:ext cx="2195438" cy="165967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600" y="1755165"/>
            <a:ext cx="2002934" cy="166999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3886200"/>
            <a:ext cx="2095499" cy="16764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7201" y="3902928"/>
            <a:ext cx="1901334" cy="1659673"/>
          </a:xfrm>
          <a:prstGeom prst="rect">
            <a:avLst/>
          </a:prstGeom>
        </p:spPr>
      </p:pic>
    </p:spTree>
    <p:extLst>
      <p:ext uri="{BB962C8B-B14F-4D97-AF65-F5344CB8AC3E}">
        <p14:creationId xmlns:p14="http://schemas.microsoft.com/office/powerpoint/2010/main" val="527671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Fonts</a:t>
            </a:r>
            <a:endParaRPr lang="en-US" b="1" dirty="0">
              <a:solidFill>
                <a:srgbClr val="007D1E"/>
              </a:solidFill>
            </a:endParaRPr>
          </a:p>
        </p:txBody>
      </p:sp>
      <p:sp>
        <p:nvSpPr>
          <p:cNvPr id="3" name="Content Placeholder 2"/>
          <p:cNvSpPr>
            <a:spLocks noGrp="1"/>
          </p:cNvSpPr>
          <p:nvPr>
            <p:ph idx="1"/>
          </p:nvPr>
        </p:nvSpPr>
        <p:spPr/>
        <p:txBody>
          <a:bodyPr/>
          <a:lstStyle/>
          <a:p>
            <a:r>
              <a:rPr lang="en-US" dirty="0" smtClean="0"/>
              <a:t>Choose ones that come with template</a:t>
            </a:r>
            <a:br>
              <a:rPr lang="en-US" dirty="0" smtClean="0"/>
            </a:br>
            <a:endParaRPr lang="en-US" dirty="0" smtClean="0"/>
          </a:p>
          <a:p>
            <a:r>
              <a:rPr lang="en-US" dirty="0" smtClean="0"/>
              <a:t>Choose ones that are universally available</a:t>
            </a:r>
            <a:br>
              <a:rPr lang="en-US" dirty="0" smtClean="0"/>
            </a:br>
            <a:endParaRPr lang="en-US" dirty="0" smtClean="0"/>
          </a:p>
          <a:p>
            <a:r>
              <a:rPr lang="en-US" dirty="0" smtClean="0"/>
              <a:t>No more than two</a:t>
            </a:r>
            <a:br>
              <a:rPr lang="en-US" dirty="0" smtClean="0"/>
            </a:br>
            <a:endParaRPr lang="en-US" dirty="0" smtClean="0"/>
          </a:p>
          <a:p>
            <a:r>
              <a:rPr lang="en-US" dirty="0" smtClean="0"/>
              <a:t>Easy to read</a:t>
            </a:r>
            <a:br>
              <a:rPr lang="en-US" dirty="0" smtClean="0"/>
            </a:br>
            <a:endParaRPr lang="en-US" dirty="0" smtClean="0"/>
          </a:p>
          <a:p>
            <a:r>
              <a:rPr lang="en-US" dirty="0" smtClean="0"/>
              <a:t>You can mix serif and sans serif</a:t>
            </a:r>
            <a:endParaRPr lang="en-US" dirty="0"/>
          </a:p>
        </p:txBody>
      </p:sp>
    </p:spTree>
    <p:extLst>
      <p:ext uri="{BB962C8B-B14F-4D97-AF65-F5344CB8AC3E}">
        <p14:creationId xmlns:p14="http://schemas.microsoft.com/office/powerpoint/2010/main" val="2326506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Good Fonts</a:t>
            </a:r>
            <a:endParaRPr lang="en-US" b="1" dirty="0">
              <a:solidFill>
                <a:srgbClr val="007D1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600200"/>
            <a:ext cx="6400800" cy="4572000"/>
          </a:xfrm>
          <a:prstGeom prst="rect">
            <a:avLst/>
          </a:prstGeom>
        </p:spPr>
      </p:pic>
      <p:sp>
        <p:nvSpPr>
          <p:cNvPr id="4" name="TextBox 3"/>
          <p:cNvSpPr txBox="1"/>
          <p:nvPr/>
        </p:nvSpPr>
        <p:spPr>
          <a:xfrm>
            <a:off x="6273800" y="4013200"/>
            <a:ext cx="2968505" cy="1077218"/>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rPr>
              <a:t>Anything that is</a:t>
            </a:r>
          </a:p>
          <a:p>
            <a:r>
              <a:rPr lang="en-US" sz="3200" dirty="0">
                <a:solidFill>
                  <a:schemeClr val="bg1"/>
                </a:solidFill>
                <a:effectLst>
                  <a:outerShdw blurRad="38100" dist="38100" dir="2700000" algn="tl">
                    <a:srgbClr val="000000">
                      <a:alpha val="43137"/>
                    </a:srgbClr>
                  </a:outerShdw>
                </a:effectLst>
              </a:rPr>
              <a:t>clearly </a:t>
            </a:r>
            <a:r>
              <a:rPr lang="en-US" sz="3200" dirty="0" smtClean="0">
                <a:solidFill>
                  <a:schemeClr val="bg1"/>
                </a:solidFill>
                <a:effectLst>
                  <a:outerShdw blurRad="38100" dist="38100" dir="2700000" algn="tl">
                    <a:srgbClr val="000000">
                      <a:alpha val="43137"/>
                    </a:srgbClr>
                  </a:outerShdw>
                </a:effectLst>
              </a:rPr>
              <a:t>readable!</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0698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Not So Good Fonts</a:t>
            </a:r>
            <a:endParaRPr lang="en-US" b="1" dirty="0">
              <a:solidFill>
                <a:srgbClr val="007D1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534886"/>
            <a:ext cx="6400800" cy="4572000"/>
          </a:xfrm>
          <a:prstGeom prst="rect">
            <a:avLst/>
          </a:prstGeom>
        </p:spPr>
      </p:pic>
      <p:sp>
        <p:nvSpPr>
          <p:cNvPr id="6" name="TextBox 5"/>
          <p:cNvSpPr txBox="1"/>
          <p:nvPr/>
        </p:nvSpPr>
        <p:spPr>
          <a:xfrm>
            <a:off x="9702800" y="1666876"/>
            <a:ext cx="2489200" cy="1200329"/>
          </a:xfrm>
          <a:prstGeom prst="rect">
            <a:avLst/>
          </a:prstGeom>
          <a:noFill/>
        </p:spPr>
        <p:txBody>
          <a:bodyPr wrap="square" rtlCol="0">
            <a:spAutoFit/>
          </a:bodyPr>
          <a:lstStyle/>
          <a:p>
            <a:r>
              <a:rPr lang="en-US" sz="2400" dirty="0"/>
              <a:t>Used for special</a:t>
            </a:r>
          </a:p>
          <a:p>
            <a:r>
              <a:rPr lang="en-US" sz="2400" dirty="0"/>
              <a:t>effects is okay,</a:t>
            </a:r>
          </a:p>
          <a:p>
            <a:r>
              <a:rPr lang="en-US" sz="2400" dirty="0"/>
              <a:t>but not all text</a:t>
            </a:r>
          </a:p>
        </p:txBody>
      </p:sp>
    </p:spTree>
    <p:extLst>
      <p:ext uri="{BB962C8B-B14F-4D97-AF65-F5344CB8AC3E}">
        <p14:creationId xmlns:p14="http://schemas.microsoft.com/office/powerpoint/2010/main" val="3627537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Colors</a:t>
            </a:r>
            <a:endParaRPr lang="en-US" b="1" dirty="0">
              <a:solidFill>
                <a:srgbClr val="007D1E"/>
              </a:solidFill>
            </a:endParaRPr>
          </a:p>
        </p:txBody>
      </p:sp>
      <p:sp>
        <p:nvSpPr>
          <p:cNvPr id="3" name="Content Placeholder 2"/>
          <p:cNvSpPr>
            <a:spLocks noGrp="1"/>
          </p:cNvSpPr>
          <p:nvPr>
            <p:ph idx="1"/>
          </p:nvPr>
        </p:nvSpPr>
        <p:spPr/>
        <p:txBody>
          <a:bodyPr/>
          <a:lstStyle/>
          <a:p>
            <a:r>
              <a:rPr lang="en-US" dirty="0" smtClean="0"/>
              <a:t>Stick with solids or smooth gradations</a:t>
            </a:r>
            <a:br>
              <a:rPr lang="en-US" dirty="0" smtClean="0"/>
            </a:br>
            <a:endParaRPr lang="en-US" dirty="0" smtClean="0"/>
          </a:p>
          <a:p>
            <a:r>
              <a:rPr lang="en-US" dirty="0" smtClean="0"/>
              <a:t>No more than three of four</a:t>
            </a:r>
            <a:br>
              <a:rPr lang="en-US" dirty="0" smtClean="0"/>
            </a:br>
            <a:endParaRPr lang="en-US" dirty="0" smtClean="0"/>
          </a:p>
          <a:p>
            <a:r>
              <a:rPr lang="en-US" dirty="0" smtClean="0"/>
              <a:t>Good combinations</a:t>
            </a:r>
            <a:br>
              <a:rPr lang="en-US" dirty="0" smtClean="0"/>
            </a:br>
            <a:endParaRPr lang="en-US" dirty="0" smtClean="0"/>
          </a:p>
          <a:p>
            <a:r>
              <a:rPr lang="en-US" dirty="0" smtClean="0"/>
              <a:t>Be aware of audience members</a:t>
            </a:r>
          </a:p>
          <a:p>
            <a:endParaRPr lang="en-US" dirty="0"/>
          </a:p>
        </p:txBody>
      </p:sp>
    </p:spTree>
    <p:extLst>
      <p:ext uri="{BB962C8B-B14F-4D97-AF65-F5344CB8AC3E}">
        <p14:creationId xmlns:p14="http://schemas.microsoft.com/office/powerpoint/2010/main" val="844952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0"/>
            <a:ext cx="9144000" cy="6849884"/>
          </a:xfrm>
          <a:solidFill>
            <a:schemeClr val="tx1"/>
          </a:solidFill>
        </p:spPr>
      </p:pic>
    </p:spTree>
    <p:extLst>
      <p:ext uri="{BB962C8B-B14F-4D97-AF65-F5344CB8AC3E}">
        <p14:creationId xmlns:p14="http://schemas.microsoft.com/office/powerpoint/2010/main" val="1922201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The Objective</a:t>
            </a:r>
            <a:endParaRPr lang="en-US" b="1" dirty="0">
              <a:solidFill>
                <a:srgbClr val="007D1E"/>
              </a:solidFill>
            </a:endParaRPr>
          </a:p>
        </p:txBody>
      </p:sp>
      <p:sp>
        <p:nvSpPr>
          <p:cNvPr id="3" name="Content Placeholder 2"/>
          <p:cNvSpPr>
            <a:spLocks noGrp="1"/>
          </p:cNvSpPr>
          <p:nvPr>
            <p:ph idx="1"/>
          </p:nvPr>
        </p:nvSpPr>
        <p:spPr/>
        <p:txBody>
          <a:bodyPr>
            <a:normAutofit fontScale="85000" lnSpcReduction="20000"/>
          </a:bodyPr>
          <a:lstStyle/>
          <a:p>
            <a:r>
              <a:rPr lang="en-US" b="1" dirty="0" smtClean="0">
                <a:solidFill>
                  <a:srgbClr val="007D1E"/>
                </a:solidFill>
              </a:rPr>
              <a:t>It’s a visual aid not a foundation</a:t>
            </a:r>
            <a:r>
              <a:rPr lang="en-US" dirty="0" smtClean="0"/>
              <a:t/>
            </a:r>
            <a:br>
              <a:rPr lang="en-US" dirty="0" smtClean="0"/>
            </a:br>
            <a:r>
              <a:rPr lang="en-US" dirty="0" smtClean="0"/>
              <a:t>Your PowerPoint presentation is a visual aid to your lecture.</a:t>
            </a:r>
            <a:r>
              <a:rPr lang="en-US" baseline="0" dirty="0" smtClean="0"/>
              <a:t> It is not meant to carry the whole thing. Please do not flood the slides with text. Your skill as an adjunct is to lecture and convey the information, not have them read slides while you recite the text verbatim.</a:t>
            </a:r>
          </a:p>
          <a:p>
            <a:pPr marL="0" indent="0">
              <a:buNone/>
            </a:pPr>
            <a:endParaRPr lang="en-US" dirty="0" smtClean="0"/>
          </a:p>
          <a:p>
            <a:r>
              <a:rPr lang="en-US" b="1" dirty="0" smtClean="0">
                <a:solidFill>
                  <a:srgbClr val="007D1E"/>
                </a:solidFill>
              </a:rPr>
              <a:t>Possibly meaningless without you</a:t>
            </a:r>
            <a:r>
              <a:rPr lang="en-US" dirty="0" smtClean="0"/>
              <a:t/>
            </a:r>
            <a:br>
              <a:rPr lang="en-US" dirty="0" smtClean="0"/>
            </a:br>
            <a:r>
              <a:rPr lang="en-US" baseline="0" dirty="0" smtClean="0"/>
              <a:t>Since you are limiting your text, some PowerPoints may be worthless without the lecture supporting it. You can still have these presentations on Blackboard along with a study guide that you use when giving the lecture.</a:t>
            </a:r>
            <a:r>
              <a:rPr lang="en-US" dirty="0" smtClean="0"/>
              <a:t/>
            </a:r>
            <a:br>
              <a:rPr lang="en-US" dirty="0" smtClean="0"/>
            </a:br>
            <a:endParaRPr lang="en-US" dirty="0" smtClean="0"/>
          </a:p>
          <a:p>
            <a:r>
              <a:rPr lang="en-US" b="1" dirty="0" smtClean="0">
                <a:solidFill>
                  <a:srgbClr val="007D1E"/>
                </a:solidFill>
              </a:rPr>
              <a:t>Have it fit your use</a:t>
            </a:r>
            <a:r>
              <a:rPr lang="en-US" dirty="0" smtClean="0"/>
              <a:t/>
            </a:r>
            <a:br>
              <a:rPr lang="en-US" dirty="0" smtClean="0"/>
            </a:br>
            <a:r>
              <a:rPr lang="en-US" baseline="0" dirty="0" smtClean="0"/>
              <a:t>Putting stuff that does not pertain to the chapter or lecture will only clutter the presentation.</a:t>
            </a:r>
          </a:p>
          <a:p>
            <a:endParaRPr lang="en-US" dirty="0"/>
          </a:p>
        </p:txBody>
      </p:sp>
    </p:spTree>
    <p:extLst>
      <p:ext uri="{BB962C8B-B14F-4D97-AF65-F5344CB8AC3E}">
        <p14:creationId xmlns:p14="http://schemas.microsoft.com/office/powerpoint/2010/main" val="3194472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0"/>
            <a:ext cx="9147600" cy="6858000"/>
          </a:xfrm>
        </p:spPr>
      </p:pic>
    </p:spTree>
    <p:extLst>
      <p:ext uri="{BB962C8B-B14F-4D97-AF65-F5344CB8AC3E}">
        <p14:creationId xmlns:p14="http://schemas.microsoft.com/office/powerpoint/2010/main" val="4065614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smtClean="0">
                <a:solidFill>
                  <a:srgbClr val="007D1E"/>
                </a:solidFill>
              </a:rPr>
              <a:t>Table of Contents</a:t>
            </a:r>
            <a:endParaRPr lang="en-US" sz="4800" b="1" dirty="0">
              <a:solidFill>
                <a:srgbClr val="007D1E"/>
              </a:solidFill>
            </a:endParaRPr>
          </a:p>
        </p:txBody>
      </p:sp>
      <p:sp>
        <p:nvSpPr>
          <p:cNvPr id="7" name="Content Placeholder 6"/>
          <p:cNvSpPr>
            <a:spLocks noGrp="1"/>
          </p:cNvSpPr>
          <p:nvPr>
            <p:ph idx="1"/>
          </p:nvPr>
        </p:nvSpPr>
        <p:spPr>
          <a:xfrm>
            <a:off x="838200" y="1847396"/>
            <a:ext cx="10515600" cy="4351338"/>
          </a:xfrm>
        </p:spPr>
        <p:txBody>
          <a:bodyPr/>
          <a:lstStyle/>
          <a:p>
            <a:pPr marL="514350" indent="-514350">
              <a:buFont typeface="+mj-lt"/>
              <a:buAutoNum type="arabicPeriod"/>
            </a:pPr>
            <a:r>
              <a:rPr lang="en-US" dirty="0" smtClean="0"/>
              <a:t>Overview of PowerPoint </a:t>
            </a:r>
          </a:p>
          <a:p>
            <a:pPr marL="514350" indent="-514350">
              <a:buFont typeface="+mj-lt"/>
              <a:buAutoNum type="arabicPeriod"/>
            </a:pPr>
            <a:r>
              <a:rPr lang="en-US" dirty="0" smtClean="0"/>
              <a:t>18 Real Examples of Slide Layouts</a:t>
            </a:r>
          </a:p>
          <a:p>
            <a:pPr marL="514350" indent="-514350">
              <a:buFont typeface="+mj-lt"/>
              <a:buAutoNum type="arabicPeriod"/>
            </a:pPr>
            <a:r>
              <a:rPr lang="en-US" dirty="0" smtClean="0"/>
              <a:t>Building your PowerPoint - Add different types of content and multimedia</a:t>
            </a:r>
          </a:p>
          <a:p>
            <a:pPr marL="514350" indent="-514350">
              <a:buFont typeface="+mj-lt"/>
              <a:buAutoNum type="arabicPeriod"/>
            </a:pPr>
            <a:r>
              <a:rPr lang="en-US" dirty="0" smtClean="0"/>
              <a:t>Graphic Design – Add a theme and select a color scheme </a:t>
            </a:r>
          </a:p>
          <a:p>
            <a:pPr marL="514350" indent="-514350">
              <a:buFont typeface="+mj-lt"/>
              <a:buAutoNum type="arabicPeriod"/>
            </a:pPr>
            <a:r>
              <a:rPr lang="en-US" b="1" dirty="0" smtClean="0">
                <a:solidFill>
                  <a:srgbClr val="007D1E"/>
                </a:solidFill>
              </a:rPr>
              <a:t>Adding animations and cinematic effects between slide transitions </a:t>
            </a:r>
          </a:p>
          <a:p>
            <a:pPr marL="514350" indent="-514350">
              <a:buFont typeface="+mj-lt"/>
              <a:buAutoNum type="arabicPeriod"/>
            </a:pPr>
            <a:r>
              <a:rPr lang="en-US" dirty="0" smtClean="0"/>
              <a:t>Further Reading on Presentation Skills </a:t>
            </a:r>
          </a:p>
          <a:p>
            <a:pPr marL="514350" indent="-514350">
              <a:buFont typeface="+mj-lt"/>
              <a:buAutoNum type="arabicPeriod"/>
            </a:pPr>
            <a:r>
              <a:rPr lang="en-US" dirty="0" smtClean="0"/>
              <a:t>Frequently Asked Questions</a:t>
            </a:r>
            <a:endParaRPr lang="en-US" dirty="0"/>
          </a:p>
        </p:txBody>
      </p:sp>
    </p:spTree>
    <p:extLst>
      <p:ext uri="{BB962C8B-B14F-4D97-AF65-F5344CB8AC3E}">
        <p14:creationId xmlns:p14="http://schemas.microsoft.com/office/powerpoint/2010/main" val="15413073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88700" cy="1325563"/>
          </a:xfrm>
        </p:spPr>
        <p:txBody>
          <a:bodyPr/>
          <a:lstStyle/>
          <a:p>
            <a:r>
              <a:rPr lang="en-US" b="1" dirty="0" smtClean="0">
                <a:solidFill>
                  <a:srgbClr val="007D1E"/>
                </a:solidFill>
              </a:rPr>
              <a:t>Transitions - special effects between each slide</a:t>
            </a:r>
            <a:endParaRPr lang="en-US" b="1" dirty="0">
              <a:solidFill>
                <a:srgbClr val="007D1E"/>
              </a:solidFill>
            </a:endParaRPr>
          </a:p>
        </p:txBody>
      </p:sp>
      <p:sp>
        <p:nvSpPr>
          <p:cNvPr id="3" name="Content Placeholder 2"/>
          <p:cNvSpPr>
            <a:spLocks noGrp="1"/>
          </p:cNvSpPr>
          <p:nvPr>
            <p:ph idx="1"/>
          </p:nvPr>
        </p:nvSpPr>
        <p:spPr/>
        <p:txBody>
          <a:bodyPr/>
          <a:lstStyle/>
          <a:p>
            <a:r>
              <a:rPr lang="en-US" b="1" dirty="0" smtClean="0"/>
              <a:t>Transitions</a:t>
            </a:r>
            <a:r>
              <a:rPr lang="en-US" dirty="0" smtClean="0"/>
              <a:t> are motion effects that when in Slide Show view add movement to your slides as you advance from one slide to another.</a:t>
            </a:r>
          </a:p>
          <a:p>
            <a:r>
              <a:rPr lang="en-US" dirty="0" smtClean="0"/>
              <a:t>There are many </a:t>
            </a:r>
            <a:r>
              <a:rPr lang="en-US" b="1" dirty="0" smtClean="0"/>
              <a:t>transitions</a:t>
            </a:r>
            <a:r>
              <a:rPr lang="en-US" dirty="0" smtClean="0"/>
              <a:t> to choose from, each one of which allows you to control the speed and even add sound. In this lesson, you'll learn how to apply and customize slide </a:t>
            </a:r>
            <a:r>
              <a:rPr lang="en-US" b="1" dirty="0" smtClean="0"/>
              <a:t>transitions</a:t>
            </a:r>
            <a:r>
              <a:rPr lang="en-US" dirty="0" smtClean="0"/>
              <a:t>.</a:t>
            </a:r>
          </a:p>
          <a:p>
            <a:endParaRPr lang="en-US" dirty="0"/>
          </a:p>
        </p:txBody>
      </p:sp>
    </p:spTree>
    <p:extLst>
      <p:ext uri="{BB962C8B-B14F-4D97-AF65-F5344CB8AC3E}">
        <p14:creationId xmlns:p14="http://schemas.microsoft.com/office/powerpoint/2010/main" val="1752452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How to add a Transition </a:t>
            </a:r>
            <a:endParaRPr lang="en-US" b="1" dirty="0">
              <a:solidFill>
                <a:srgbClr val="007D1E"/>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Go to the Slide you want to add the Transition to. IF you want to add the same transition to all of your slides, then click on 1 slide in the navigation area, then click Ctrl + A to highlight all of the slides. </a:t>
            </a:r>
          </a:p>
          <a:p>
            <a:pPr marL="514350" indent="-514350">
              <a:buFont typeface="+mj-lt"/>
              <a:buAutoNum type="arabicPeriod"/>
            </a:pPr>
            <a:r>
              <a:rPr lang="en-US" dirty="0" smtClean="0"/>
              <a:t>Click the Transitions tab</a:t>
            </a:r>
          </a:p>
          <a:p>
            <a:pPr marL="514350" indent="-514350">
              <a:buFont typeface="+mj-lt"/>
              <a:buAutoNum type="arabicPeriod"/>
            </a:pPr>
            <a:r>
              <a:rPr lang="en-US" dirty="0" smtClean="0"/>
              <a:t>Select a Transition. We recommend using the “Subtle” category. The exciting transitions look cool, but can be distracting. </a:t>
            </a:r>
            <a:endParaRPr lang="en-US" dirty="0"/>
          </a:p>
        </p:txBody>
      </p:sp>
    </p:spTree>
    <p:extLst>
      <p:ext uri="{BB962C8B-B14F-4D97-AF65-F5344CB8AC3E}">
        <p14:creationId xmlns:p14="http://schemas.microsoft.com/office/powerpoint/2010/main" val="1342567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Screenshot of how to add transitions</a:t>
            </a:r>
            <a:endParaRPr lang="en-US" b="1" dirty="0">
              <a:solidFill>
                <a:srgbClr val="007D1E"/>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04681" y="1460382"/>
            <a:ext cx="9990067" cy="5397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13890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D1E"/>
                </a:solidFill>
              </a:rPr>
              <a:t>Animations can be used to Control Order in which content appears on a slide while in Full screen presentation mode</a:t>
            </a:r>
            <a:endParaRPr lang="en-US" b="1" dirty="0">
              <a:solidFill>
                <a:srgbClr val="007D1E"/>
              </a:solidFill>
            </a:endParaRPr>
          </a:p>
        </p:txBody>
      </p:sp>
      <p:sp>
        <p:nvSpPr>
          <p:cNvPr id="3" name="Content Placeholder 2"/>
          <p:cNvSpPr>
            <a:spLocks noGrp="1"/>
          </p:cNvSpPr>
          <p:nvPr>
            <p:ph idx="1"/>
          </p:nvPr>
        </p:nvSpPr>
        <p:spPr/>
        <p:txBody>
          <a:bodyPr/>
          <a:lstStyle/>
          <a:p>
            <a:r>
              <a:rPr lang="en-US" dirty="0" smtClean="0"/>
              <a:t>Notice on this slide, this bullet did not appear automatically. Only the title heading above appeared, until you clicked space bar or the </a:t>
            </a:r>
            <a:r>
              <a:rPr lang="en-US" dirty="0" smtClean="0">
                <a:sym typeface="Wingdings" panose="05000000000000000000" pitchFamily="2" charset="2"/>
              </a:rPr>
              <a:t> directional arrow on the keyboard</a:t>
            </a:r>
          </a:p>
          <a:p>
            <a:r>
              <a:rPr lang="en-US" dirty="0" smtClean="0">
                <a:sym typeface="Wingdings" panose="05000000000000000000" pitchFamily="2" charset="2"/>
              </a:rPr>
              <a:t>Then when you progress again, this bullet point appears. You can use this to control the flow of content.</a:t>
            </a:r>
          </a:p>
          <a:p>
            <a:r>
              <a:rPr lang="en-US" dirty="0" smtClean="0">
                <a:sym typeface="Wingdings" panose="05000000000000000000" pitchFamily="2" charset="2"/>
              </a:rPr>
              <a:t>Basically, we recommend using this when you don’t want your audience to read ahead. Use animations to keep the focus on you!</a:t>
            </a:r>
            <a:endParaRPr lang="en-US" dirty="0" smtClean="0"/>
          </a:p>
          <a:p>
            <a:endParaRPr lang="en-US" dirty="0"/>
          </a:p>
        </p:txBody>
      </p:sp>
    </p:spTree>
    <p:extLst>
      <p:ext uri="{BB962C8B-B14F-4D97-AF65-F5344CB8AC3E}">
        <p14:creationId xmlns:p14="http://schemas.microsoft.com/office/powerpoint/2010/main" val="36484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How to Add Animations</a:t>
            </a:r>
            <a:endParaRPr lang="en-US" b="1" dirty="0">
              <a:solidFill>
                <a:srgbClr val="007D1E"/>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First, add your bulleted list. Then </a:t>
            </a:r>
            <a:r>
              <a:rPr lang="en-US" b="1" dirty="0" smtClean="0"/>
              <a:t>click on the outline </a:t>
            </a:r>
            <a:r>
              <a:rPr lang="en-US" dirty="0" smtClean="0"/>
              <a:t>of the box which holds all of the bullet points. Otherwise, you have to add the animation manually to each bullet point, which is tedious to set up.</a:t>
            </a:r>
          </a:p>
          <a:p>
            <a:pPr marL="514350" indent="-514350">
              <a:buFont typeface="+mj-lt"/>
              <a:buAutoNum type="arabicPeriod"/>
            </a:pPr>
            <a:r>
              <a:rPr lang="en-US" dirty="0" smtClean="0"/>
              <a:t>Then Click the Animations tab</a:t>
            </a:r>
          </a:p>
          <a:p>
            <a:pPr marL="514350" indent="-514350">
              <a:buFont typeface="+mj-lt"/>
              <a:buAutoNum type="arabicPeriod"/>
            </a:pPr>
            <a:r>
              <a:rPr lang="en-US" dirty="0" smtClean="0"/>
              <a:t>Finally, select the animation you want to add. </a:t>
            </a:r>
          </a:p>
          <a:p>
            <a:pPr marL="514350" indent="-514350">
              <a:buFont typeface="+mj-lt"/>
              <a:buAutoNum type="arabicPeriod"/>
            </a:pPr>
            <a:r>
              <a:rPr lang="en-US" dirty="0" smtClean="0"/>
              <a:t>You’ll notice little numbers appear next to each bullet point, which automatically go away in full screen presentation mode. These are reminders of the order in which the bullet points will appear on the screen. </a:t>
            </a:r>
            <a:endParaRPr lang="en-US" dirty="0"/>
          </a:p>
        </p:txBody>
      </p:sp>
    </p:spTree>
    <p:extLst>
      <p:ext uri="{BB962C8B-B14F-4D97-AF65-F5344CB8AC3E}">
        <p14:creationId xmlns:p14="http://schemas.microsoft.com/office/powerpoint/2010/main" val="286778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0200"/>
            <a:ext cx="12192000" cy="1325563"/>
          </a:xfrm>
        </p:spPr>
        <p:txBody>
          <a:bodyPr/>
          <a:lstStyle/>
          <a:p>
            <a:pPr algn="ctr"/>
            <a:r>
              <a:rPr lang="en-US" b="1" dirty="0" smtClean="0">
                <a:solidFill>
                  <a:srgbClr val="007D1E"/>
                </a:solidFill>
              </a:rPr>
              <a:t>Screenshots of how to add Animations </a:t>
            </a:r>
            <a:endParaRPr lang="en-US" b="1" dirty="0">
              <a:solidFill>
                <a:srgbClr val="007D1E"/>
              </a:solidFill>
            </a:endParaRPr>
          </a:p>
        </p:txBody>
      </p:sp>
      <p:pic>
        <p:nvPicPr>
          <p:cNvPr id="6146" name="Picture 2" descr="C:\Users\ADAMC~1.VOY\AppData\Local\Temp\SNAGHTML186c06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790576"/>
            <a:ext cx="8137525" cy="3256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C:\Users\ADAMC~1.VOY\AppData\Local\Temp\SNAGHTML186c9f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975" y="4229133"/>
            <a:ext cx="9610725" cy="2628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0423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smtClean="0">
                <a:solidFill>
                  <a:srgbClr val="007D1E"/>
                </a:solidFill>
              </a:rPr>
              <a:t>Table of Contents</a:t>
            </a:r>
            <a:endParaRPr lang="en-US" sz="4800" b="1" dirty="0">
              <a:solidFill>
                <a:srgbClr val="007D1E"/>
              </a:solidFill>
            </a:endParaRPr>
          </a:p>
        </p:txBody>
      </p:sp>
      <p:sp>
        <p:nvSpPr>
          <p:cNvPr id="7" name="Content Placeholder 6"/>
          <p:cNvSpPr>
            <a:spLocks noGrp="1"/>
          </p:cNvSpPr>
          <p:nvPr>
            <p:ph idx="1"/>
          </p:nvPr>
        </p:nvSpPr>
        <p:spPr>
          <a:xfrm>
            <a:off x="838200" y="1847396"/>
            <a:ext cx="10515600" cy="4351338"/>
          </a:xfrm>
        </p:spPr>
        <p:txBody>
          <a:bodyPr/>
          <a:lstStyle/>
          <a:p>
            <a:pPr marL="514350" indent="-514350">
              <a:buFont typeface="+mj-lt"/>
              <a:buAutoNum type="arabicPeriod"/>
            </a:pPr>
            <a:r>
              <a:rPr lang="en-US" dirty="0" smtClean="0"/>
              <a:t>Overview of PowerPoint </a:t>
            </a:r>
          </a:p>
          <a:p>
            <a:pPr marL="514350" indent="-514350">
              <a:buFont typeface="+mj-lt"/>
              <a:buAutoNum type="arabicPeriod"/>
            </a:pPr>
            <a:r>
              <a:rPr lang="en-US" dirty="0" smtClean="0"/>
              <a:t>18 Real Examples of Slide Layouts</a:t>
            </a:r>
          </a:p>
          <a:p>
            <a:pPr marL="514350" indent="-514350">
              <a:buFont typeface="+mj-lt"/>
              <a:buAutoNum type="arabicPeriod"/>
            </a:pPr>
            <a:r>
              <a:rPr lang="en-US" dirty="0" smtClean="0"/>
              <a:t>Building your PowerPoint - Add different types of content and multimedia</a:t>
            </a:r>
          </a:p>
          <a:p>
            <a:pPr marL="514350" indent="-514350">
              <a:buFont typeface="+mj-lt"/>
              <a:buAutoNum type="arabicPeriod"/>
            </a:pPr>
            <a:r>
              <a:rPr lang="en-US" dirty="0" smtClean="0"/>
              <a:t>Graphic Design – Add a theme and select a color scheme </a:t>
            </a:r>
          </a:p>
          <a:p>
            <a:pPr marL="514350" indent="-514350">
              <a:buFont typeface="+mj-lt"/>
              <a:buAutoNum type="arabicPeriod"/>
            </a:pPr>
            <a:r>
              <a:rPr lang="en-US" dirty="0" smtClean="0"/>
              <a:t>Adding animations and cinematic effects between slide transitions </a:t>
            </a:r>
          </a:p>
          <a:p>
            <a:pPr marL="514350" indent="-514350">
              <a:buFont typeface="+mj-lt"/>
              <a:buAutoNum type="arabicPeriod"/>
            </a:pPr>
            <a:r>
              <a:rPr lang="en-US" b="1" dirty="0" smtClean="0">
                <a:solidFill>
                  <a:srgbClr val="007D1E"/>
                </a:solidFill>
              </a:rPr>
              <a:t>Further Reading on Presentation Skills </a:t>
            </a:r>
          </a:p>
          <a:p>
            <a:pPr marL="514350" indent="-514350">
              <a:buFont typeface="+mj-lt"/>
              <a:buAutoNum type="arabicPeriod"/>
            </a:pPr>
            <a:r>
              <a:rPr lang="en-US" dirty="0" smtClean="0"/>
              <a:t>Frequently Asked Questions</a:t>
            </a:r>
            <a:endParaRPr lang="en-US" dirty="0"/>
          </a:p>
        </p:txBody>
      </p:sp>
    </p:spTree>
    <p:extLst>
      <p:ext uri="{BB962C8B-B14F-4D97-AF65-F5344CB8AC3E}">
        <p14:creationId xmlns:p14="http://schemas.microsoft.com/office/powerpoint/2010/main" val="36013732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076" y="-154639"/>
            <a:ext cx="10515600" cy="1069039"/>
          </a:xfrm>
        </p:spPr>
        <p:txBody>
          <a:bodyPr/>
          <a:lstStyle/>
          <a:p>
            <a:r>
              <a:rPr lang="en-US" b="1" dirty="0" smtClean="0">
                <a:solidFill>
                  <a:srgbClr val="007D1E"/>
                </a:solidFill>
              </a:rPr>
              <a:t>Best Practices to Typically Follow</a:t>
            </a:r>
            <a:endParaRPr lang="en-US" b="1" dirty="0">
              <a:solidFill>
                <a:srgbClr val="007D1E"/>
              </a:solidFill>
            </a:endParaRPr>
          </a:p>
        </p:txBody>
      </p:sp>
      <p:sp>
        <p:nvSpPr>
          <p:cNvPr id="3" name="Content Placeholder 2"/>
          <p:cNvSpPr>
            <a:spLocks noGrp="1"/>
          </p:cNvSpPr>
          <p:nvPr>
            <p:ph idx="1"/>
          </p:nvPr>
        </p:nvSpPr>
        <p:spPr>
          <a:xfrm>
            <a:off x="881514" y="914400"/>
            <a:ext cx="10501162" cy="6197599"/>
          </a:xfrm>
        </p:spPr>
        <p:txBody>
          <a:bodyPr>
            <a:normAutofit fontScale="92500" lnSpcReduction="10000"/>
          </a:bodyPr>
          <a:lstStyle/>
          <a:p>
            <a:r>
              <a:rPr lang="en-US" b="1" dirty="0" smtClean="0">
                <a:solidFill>
                  <a:srgbClr val="007D1E"/>
                </a:solidFill>
              </a:rPr>
              <a:t>Seven and seven </a:t>
            </a:r>
            <a:r>
              <a:rPr lang="en-US" dirty="0" smtClean="0"/>
              <a:t>- When designing your slides use no more than seven bullets</a:t>
            </a:r>
            <a:r>
              <a:rPr lang="en-US" baseline="0" dirty="0" smtClean="0"/>
              <a:t> per slide and seven words per bullet.</a:t>
            </a:r>
            <a:endParaRPr lang="en-US" dirty="0" smtClean="0"/>
          </a:p>
          <a:p>
            <a:r>
              <a:rPr lang="en-US" b="1" dirty="0" smtClean="0">
                <a:solidFill>
                  <a:srgbClr val="007D1E"/>
                </a:solidFill>
              </a:rPr>
              <a:t>Consistent transitions and animations </a:t>
            </a:r>
            <a:r>
              <a:rPr lang="en-US" dirty="0" smtClean="0"/>
              <a:t>- </a:t>
            </a:r>
            <a:r>
              <a:rPr lang="en-US" baseline="0" dirty="0" smtClean="0"/>
              <a:t>Stay consistent with your slide transitions and bullet animations. You can use different ones for specialty slides, but if you keep changing it every slide, you will lose your audience. They won’t pay attention by the material, they will be looking for what special effect is next.</a:t>
            </a:r>
            <a:endParaRPr lang="en-US" dirty="0" smtClean="0"/>
          </a:p>
          <a:p>
            <a:r>
              <a:rPr lang="en-US" b="1" dirty="0" smtClean="0">
                <a:solidFill>
                  <a:srgbClr val="007D1E"/>
                </a:solidFill>
              </a:rPr>
              <a:t>Sound…probably not </a:t>
            </a:r>
            <a:r>
              <a:rPr lang="en-US" dirty="0" smtClean="0"/>
              <a:t>- </a:t>
            </a:r>
            <a:r>
              <a:rPr lang="en-US" baseline="0" dirty="0" smtClean="0"/>
              <a:t>Using silly sounds for each transition or bullet is cheesy. Use them only, and we do mean only, if needed.</a:t>
            </a:r>
            <a:endParaRPr lang="en-US" dirty="0" smtClean="0"/>
          </a:p>
          <a:p>
            <a:r>
              <a:rPr lang="en-US" b="1" dirty="0" smtClean="0">
                <a:solidFill>
                  <a:srgbClr val="007D1E"/>
                </a:solidFill>
              </a:rPr>
              <a:t>Well balanced </a:t>
            </a:r>
            <a:r>
              <a:rPr lang="en-US" dirty="0" smtClean="0"/>
              <a:t>- </a:t>
            </a:r>
            <a:r>
              <a:rPr lang="en-US" baseline="0" dirty="0" smtClean="0"/>
              <a:t>A slide full of material is not using space wisely. The type may be too small and will be hard to read. Crowding it with pictures isn’t always the best option. </a:t>
            </a:r>
            <a:endParaRPr lang="en-US" dirty="0" smtClean="0"/>
          </a:p>
          <a:p>
            <a:r>
              <a:rPr lang="en-US" b="1" dirty="0" smtClean="0">
                <a:solidFill>
                  <a:srgbClr val="007D1E"/>
                </a:solidFill>
              </a:rPr>
              <a:t>Use negative space, less is more </a:t>
            </a:r>
            <a:r>
              <a:rPr lang="en-US" dirty="0" smtClean="0"/>
              <a:t>- </a:t>
            </a:r>
            <a:r>
              <a:rPr lang="en-US" baseline="0" dirty="0" smtClean="0"/>
              <a:t>Keeping the slides well designed will keep your audience’s attention. Of course there will be times that maybe a quote or sentence from the material will have to be used in a slide. That is fine, but don’t make a bad habit of it.</a:t>
            </a:r>
          </a:p>
          <a:p>
            <a:endParaRPr lang="en-US" dirty="0"/>
          </a:p>
        </p:txBody>
      </p:sp>
    </p:spTree>
    <p:extLst>
      <p:ext uri="{BB962C8B-B14F-4D97-AF65-F5344CB8AC3E}">
        <p14:creationId xmlns:p14="http://schemas.microsoft.com/office/powerpoint/2010/main" val="373465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Printing Options</a:t>
            </a:r>
            <a:endParaRPr lang="en-US" b="1" dirty="0">
              <a:solidFill>
                <a:srgbClr val="007D1E"/>
              </a:solidFill>
            </a:endParaRPr>
          </a:p>
        </p:txBody>
      </p:sp>
      <p:sp>
        <p:nvSpPr>
          <p:cNvPr id="3" name="Content Placeholder 2"/>
          <p:cNvSpPr>
            <a:spLocks noGrp="1"/>
          </p:cNvSpPr>
          <p:nvPr>
            <p:ph idx="1"/>
          </p:nvPr>
        </p:nvSpPr>
        <p:spPr>
          <a:xfrm>
            <a:off x="838200" y="1825624"/>
            <a:ext cx="5791200" cy="4829175"/>
          </a:xfrm>
        </p:spPr>
        <p:txBody>
          <a:bodyPr/>
          <a:lstStyle/>
          <a:p>
            <a:pPr marL="514350" indent="-514350">
              <a:buFont typeface="+mj-lt"/>
              <a:buAutoNum type="arabicPeriod"/>
            </a:pPr>
            <a:r>
              <a:rPr lang="en-US" dirty="0" smtClean="0"/>
              <a:t>Click the “File” tab in the top left corner of the PowerPoint application </a:t>
            </a:r>
          </a:p>
          <a:p>
            <a:pPr marL="514350" indent="-514350">
              <a:buFont typeface="+mj-lt"/>
              <a:buAutoNum type="arabicPeriod"/>
            </a:pPr>
            <a:r>
              <a:rPr lang="en-US" dirty="0" smtClean="0"/>
              <a:t>Click Print</a:t>
            </a:r>
          </a:p>
          <a:p>
            <a:pPr marL="514350" indent="-514350">
              <a:buFont typeface="+mj-lt"/>
              <a:buAutoNum type="arabicPeriod"/>
            </a:pPr>
            <a:r>
              <a:rPr lang="en-US" dirty="0" smtClean="0"/>
              <a:t>By default, it will print 1 slide per page. This is typically a waste of paper. Consider printing multiple slides on each page. </a:t>
            </a:r>
            <a:endParaRPr lang="en-US" dirty="0"/>
          </a:p>
          <a:p>
            <a:pPr marL="514350" indent="-514350">
              <a:buFont typeface="+mj-lt"/>
              <a:buAutoNum type="arabicPeriod"/>
            </a:pPr>
            <a:r>
              <a:rPr lang="en-US" dirty="0" smtClean="0"/>
              <a:t>If you want your notes printed out below each slide, select the Notes Pages option. </a:t>
            </a:r>
          </a:p>
        </p:txBody>
      </p:sp>
      <p:pic>
        <p:nvPicPr>
          <p:cNvPr id="4" name="Picture 3"/>
          <p:cNvPicPr>
            <a:picLocks noChangeAspect="1"/>
          </p:cNvPicPr>
          <p:nvPr/>
        </p:nvPicPr>
        <p:blipFill>
          <a:blip r:embed="rId3"/>
          <a:stretch>
            <a:fillRect/>
          </a:stretch>
        </p:blipFill>
        <p:spPr>
          <a:xfrm>
            <a:off x="7086474" y="1497806"/>
            <a:ext cx="4902452" cy="4692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6317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D1E"/>
                </a:solidFill>
              </a:rPr>
              <a:t>PowerPoint </a:t>
            </a:r>
            <a:r>
              <a:rPr lang="en-US" b="1" dirty="0" smtClean="0">
                <a:solidFill>
                  <a:srgbClr val="007D1E"/>
                </a:solidFill>
              </a:rPr>
              <a:t>Operational Tips </a:t>
            </a:r>
            <a:endParaRPr lang="en-US" b="1" dirty="0">
              <a:solidFill>
                <a:srgbClr val="007D1E"/>
              </a:solidFill>
            </a:endParaRPr>
          </a:p>
        </p:txBody>
      </p:sp>
      <p:sp>
        <p:nvSpPr>
          <p:cNvPr id="3" name="Content Placeholder 2"/>
          <p:cNvSpPr>
            <a:spLocks noGrp="1"/>
          </p:cNvSpPr>
          <p:nvPr>
            <p:ph idx="1"/>
          </p:nvPr>
        </p:nvSpPr>
        <p:spPr/>
        <p:txBody>
          <a:bodyPr>
            <a:normAutofit/>
          </a:bodyPr>
          <a:lstStyle/>
          <a:p>
            <a:r>
              <a:rPr lang="en-US" dirty="0" smtClean="0"/>
              <a:t>Use </a:t>
            </a:r>
            <a:r>
              <a:rPr lang="en-US" dirty="0"/>
              <a:t>F5 to start your </a:t>
            </a:r>
            <a:r>
              <a:rPr lang="en-US" dirty="0" smtClean="0"/>
              <a:t>presentation in full screen mode </a:t>
            </a:r>
          </a:p>
          <a:p>
            <a:r>
              <a:rPr lang="en-US" dirty="0" smtClean="0"/>
              <a:t>Press Esc to get out of full screen mode</a:t>
            </a:r>
          </a:p>
          <a:p>
            <a:r>
              <a:rPr lang="en-US" dirty="0" smtClean="0"/>
              <a:t>Use the keyboard directional arrows to progress slides</a:t>
            </a:r>
            <a:endParaRPr lang="en-US" dirty="0"/>
          </a:p>
          <a:p>
            <a:endParaRPr lang="en-US" dirty="0"/>
          </a:p>
        </p:txBody>
      </p:sp>
      <p:pic>
        <p:nvPicPr>
          <p:cNvPr id="1026" name="Picture 2" descr="C:\Users\ADAMC~1.VOY\AppData\Local\Temp\SNAGHTML1813f19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175" y="3540124"/>
            <a:ext cx="8124825" cy="277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218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D1E"/>
                </a:solidFill>
              </a:rPr>
              <a:t>Pro PowerPoint Tips</a:t>
            </a:r>
            <a:endParaRPr lang="en-US" b="1" dirty="0">
              <a:solidFill>
                <a:srgbClr val="007D1E"/>
              </a:solidFill>
            </a:endParaRPr>
          </a:p>
        </p:txBody>
      </p:sp>
      <p:sp>
        <p:nvSpPr>
          <p:cNvPr id="3" name="Content Placeholder 2"/>
          <p:cNvSpPr>
            <a:spLocks noGrp="1"/>
          </p:cNvSpPr>
          <p:nvPr>
            <p:ph idx="1"/>
          </p:nvPr>
        </p:nvSpPr>
        <p:spPr>
          <a:xfrm>
            <a:off x="838200" y="1825625"/>
            <a:ext cx="11188700" cy="4351338"/>
          </a:xfrm>
        </p:spPr>
        <p:txBody>
          <a:bodyPr>
            <a:normAutofit/>
          </a:bodyPr>
          <a:lstStyle/>
          <a:p>
            <a:r>
              <a:rPr lang="en-US" dirty="0" smtClean="0"/>
              <a:t> </a:t>
            </a:r>
            <a:r>
              <a:rPr lang="en-US" dirty="0"/>
              <a:t>Always load your PPT files onto the desktop before class, then remove your thumb drive and put it back in your bag this way you won’t leave it behind</a:t>
            </a:r>
          </a:p>
          <a:p>
            <a:endParaRPr lang="en-US" dirty="0"/>
          </a:p>
          <a:p>
            <a:r>
              <a:rPr lang="en-US" dirty="0"/>
              <a:t>Use a </a:t>
            </a:r>
            <a:r>
              <a:rPr lang="en-US" dirty="0" smtClean="0"/>
              <a:t>PowerPoint remote so you’re not stuck behind the podium</a:t>
            </a:r>
            <a:br>
              <a:rPr lang="en-US" dirty="0" smtClean="0"/>
            </a:br>
            <a:endParaRPr lang="en-US" dirty="0" smtClean="0"/>
          </a:p>
          <a:p>
            <a:r>
              <a:rPr lang="en-US" dirty="0" smtClean="0"/>
              <a:t>Proof your PowerPoint! Press F7 to bring up the built-in speller checker</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150181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Know Your Audience and Location</a:t>
            </a:r>
            <a:endParaRPr lang="en-US" b="1" dirty="0">
              <a:solidFill>
                <a:srgbClr val="007D1E"/>
              </a:solidFill>
            </a:endParaRPr>
          </a:p>
        </p:txBody>
      </p:sp>
      <p:sp>
        <p:nvSpPr>
          <p:cNvPr id="3" name="Content Placeholder 2"/>
          <p:cNvSpPr>
            <a:spLocks noGrp="1"/>
          </p:cNvSpPr>
          <p:nvPr>
            <p:ph idx="1"/>
          </p:nvPr>
        </p:nvSpPr>
        <p:spPr>
          <a:xfrm>
            <a:off x="609600" y="1828801"/>
            <a:ext cx="4267200" cy="4297363"/>
          </a:xfrm>
        </p:spPr>
        <p:txBody>
          <a:bodyPr/>
          <a:lstStyle/>
          <a:p>
            <a:r>
              <a:rPr lang="en-US" dirty="0" smtClean="0"/>
              <a:t>Gear your material to your audience</a:t>
            </a:r>
            <a:br>
              <a:rPr lang="en-US" dirty="0" smtClean="0"/>
            </a:br>
            <a:endParaRPr lang="en-US" dirty="0" smtClean="0"/>
          </a:p>
          <a:p>
            <a:r>
              <a:rPr lang="en-US" dirty="0" smtClean="0"/>
              <a:t>Get to the classroom early to troubleshoot or get help with any technical surprises or limitations</a:t>
            </a:r>
          </a:p>
        </p:txBody>
      </p:sp>
      <p:pic>
        <p:nvPicPr>
          <p:cNvPr id="4" name="Picture 3"/>
          <p:cNvPicPr>
            <a:picLocks noChangeAspect="1"/>
          </p:cNvPicPr>
          <p:nvPr/>
        </p:nvPicPr>
        <p:blipFill>
          <a:blip r:embed="rId3"/>
          <a:stretch>
            <a:fillRect/>
          </a:stretch>
        </p:blipFill>
        <p:spPr>
          <a:xfrm>
            <a:off x="4876800" y="1337766"/>
            <a:ext cx="7315200" cy="5520234"/>
          </a:xfrm>
          <a:prstGeom prst="rect">
            <a:avLst/>
          </a:prstGeom>
        </p:spPr>
      </p:pic>
    </p:spTree>
    <p:extLst>
      <p:ext uri="{BB962C8B-B14F-4D97-AF65-F5344CB8AC3E}">
        <p14:creationId xmlns:p14="http://schemas.microsoft.com/office/powerpoint/2010/main" val="2226825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722768" cy="1325563"/>
          </a:xfrm>
        </p:spPr>
        <p:txBody>
          <a:bodyPr>
            <a:normAutofit/>
          </a:bodyPr>
          <a:lstStyle/>
          <a:p>
            <a:r>
              <a:rPr lang="en-US" b="1" dirty="0">
                <a:solidFill>
                  <a:srgbClr val="007D1E"/>
                </a:solidFill>
              </a:rPr>
              <a:t>10 </a:t>
            </a:r>
            <a:r>
              <a:rPr lang="en-US" b="1" dirty="0" smtClean="0">
                <a:solidFill>
                  <a:srgbClr val="007D1E"/>
                </a:solidFill>
              </a:rPr>
              <a:t>Do's </a:t>
            </a:r>
            <a:r>
              <a:rPr lang="en-US" b="1" dirty="0">
                <a:solidFill>
                  <a:srgbClr val="007D1E"/>
                </a:solidFill>
              </a:rPr>
              <a:t>and </a:t>
            </a:r>
            <a:r>
              <a:rPr lang="en-US" b="1" dirty="0" smtClean="0">
                <a:solidFill>
                  <a:srgbClr val="007D1E"/>
                </a:solidFill>
              </a:rPr>
              <a:t>Don'ts </a:t>
            </a:r>
            <a:r>
              <a:rPr lang="en-US" b="1" dirty="0">
                <a:solidFill>
                  <a:srgbClr val="007D1E"/>
                </a:solidFill>
              </a:rPr>
              <a:t>of </a:t>
            </a:r>
            <a:r>
              <a:rPr lang="en-US" b="1" dirty="0" smtClean="0">
                <a:solidFill>
                  <a:srgbClr val="007D1E"/>
                </a:solidFill>
              </a:rPr>
              <a:t>Presenting </a:t>
            </a:r>
            <a:r>
              <a:rPr lang="en-US" b="1" dirty="0">
                <a:solidFill>
                  <a:srgbClr val="007D1E"/>
                </a:solidFill>
              </a:rPr>
              <a:t>with PowerPoint</a:t>
            </a:r>
          </a:p>
        </p:txBody>
      </p:sp>
      <p:sp>
        <p:nvSpPr>
          <p:cNvPr id="3" name="Content Placeholder 2"/>
          <p:cNvSpPr>
            <a:spLocks noGrp="1"/>
          </p:cNvSpPr>
          <p:nvPr>
            <p:ph idx="1"/>
          </p:nvPr>
        </p:nvSpPr>
        <p:spPr>
          <a:xfrm>
            <a:off x="838200" y="1828800"/>
            <a:ext cx="11722768" cy="5029200"/>
          </a:xfrm>
        </p:spPr>
        <p:txBody>
          <a:bodyPr>
            <a:normAutofit fontScale="55000" lnSpcReduction="20000"/>
          </a:bodyPr>
          <a:lstStyle/>
          <a:p>
            <a:pPr marL="514350" indent="-514350">
              <a:buFont typeface="+mj-lt"/>
              <a:buAutoNum type="arabicPeriod"/>
            </a:pPr>
            <a:r>
              <a:rPr lang="en-US" sz="4400" dirty="0"/>
              <a:t>Hold up your end with compelling material.</a:t>
            </a:r>
          </a:p>
          <a:p>
            <a:pPr marL="514350" indent="-514350">
              <a:buFont typeface="+mj-lt"/>
              <a:buAutoNum type="arabicPeriod"/>
            </a:pPr>
            <a:r>
              <a:rPr lang="en-US" sz="4400" dirty="0"/>
              <a:t>Keep it simple</a:t>
            </a:r>
          </a:p>
          <a:p>
            <a:pPr marL="514350" indent="-514350">
              <a:buFont typeface="+mj-lt"/>
              <a:buAutoNum type="arabicPeriod"/>
            </a:pPr>
            <a:r>
              <a:rPr lang="en-US" sz="4400" dirty="0"/>
              <a:t>Minimize numbers in slides.</a:t>
            </a:r>
          </a:p>
          <a:p>
            <a:pPr marL="514350" indent="-514350">
              <a:buFont typeface="+mj-lt"/>
              <a:buAutoNum type="arabicPeriod"/>
            </a:pPr>
            <a:r>
              <a:rPr lang="en-US" sz="4400" dirty="0"/>
              <a:t>Don't parrot PowerPoint</a:t>
            </a:r>
          </a:p>
          <a:p>
            <a:pPr marL="514350" indent="-514350">
              <a:buFont typeface="+mj-lt"/>
              <a:buAutoNum type="arabicPeriod"/>
            </a:pPr>
            <a:r>
              <a:rPr lang="en-US" sz="4400" dirty="0"/>
              <a:t>Time your remarks</a:t>
            </a:r>
          </a:p>
          <a:p>
            <a:pPr marL="514350" indent="-514350">
              <a:buFont typeface="+mj-lt"/>
              <a:buAutoNum type="arabicPeriod"/>
            </a:pPr>
            <a:r>
              <a:rPr lang="en-US" sz="4400" dirty="0"/>
              <a:t>Give it a rest</a:t>
            </a:r>
          </a:p>
          <a:p>
            <a:pPr marL="514350" indent="-514350">
              <a:buFont typeface="+mj-lt"/>
              <a:buAutoNum type="arabicPeriod"/>
            </a:pPr>
            <a:r>
              <a:rPr lang="en-US" sz="4400" dirty="0"/>
              <a:t>Use vibrant colors</a:t>
            </a:r>
          </a:p>
          <a:p>
            <a:pPr marL="514350" indent="-514350">
              <a:buFont typeface="+mj-lt"/>
              <a:buAutoNum type="arabicPeriod"/>
            </a:pPr>
            <a:r>
              <a:rPr lang="en-US" sz="4400" dirty="0"/>
              <a:t>Import other images and graphics</a:t>
            </a:r>
          </a:p>
          <a:p>
            <a:pPr marL="514350" indent="-514350">
              <a:buFont typeface="+mj-lt"/>
              <a:buAutoNum type="arabicPeriod"/>
            </a:pPr>
            <a:r>
              <a:rPr lang="en-US" sz="4400" dirty="0"/>
              <a:t>Distribute handouts at the end—not during the presentation.</a:t>
            </a:r>
          </a:p>
          <a:p>
            <a:pPr marL="514350" indent="-514350">
              <a:buFont typeface="+mj-lt"/>
              <a:buAutoNum type="arabicPeriod"/>
            </a:pPr>
            <a:r>
              <a:rPr lang="en-US" sz="4400" dirty="0"/>
              <a:t>Edit ruthlessly before presenting.</a:t>
            </a:r>
          </a:p>
          <a:p>
            <a:pPr marL="0" indent="0">
              <a:buNone/>
            </a:pPr>
            <a:endParaRPr lang="en-US" dirty="0"/>
          </a:p>
          <a:p>
            <a:pPr marL="63500" indent="0">
              <a:buNone/>
            </a:pPr>
            <a:r>
              <a:rPr lang="en-US" dirty="0" smtClean="0"/>
              <a:t>Source: </a:t>
            </a:r>
            <a:r>
              <a:rPr lang="en-US" dirty="0" smtClean="0">
                <a:hlinkClick r:id="rId3"/>
              </a:rPr>
              <a:t>http://www.microsoft.com/en-us/business/articles/10-dos-and-don%27ts-of-presenting-with-powerpoint?CR_CC=200629167</a:t>
            </a:r>
            <a:r>
              <a:rPr lang="en-US" dirty="0" smtClean="0"/>
              <a:t> </a:t>
            </a:r>
            <a:endParaRPr lang="en-US" dirty="0"/>
          </a:p>
        </p:txBody>
      </p:sp>
    </p:spTree>
    <p:extLst>
      <p:ext uri="{BB962C8B-B14F-4D97-AF65-F5344CB8AC3E}">
        <p14:creationId xmlns:p14="http://schemas.microsoft.com/office/powerpoint/2010/main" val="3757668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smtClean="0">
                <a:solidFill>
                  <a:srgbClr val="007D1E"/>
                </a:solidFill>
              </a:rPr>
              <a:t>Table of Contents</a:t>
            </a:r>
            <a:endParaRPr lang="en-US" sz="4800" b="1" dirty="0">
              <a:solidFill>
                <a:srgbClr val="007D1E"/>
              </a:solidFill>
            </a:endParaRPr>
          </a:p>
        </p:txBody>
      </p:sp>
      <p:sp>
        <p:nvSpPr>
          <p:cNvPr id="7" name="Content Placeholder 6"/>
          <p:cNvSpPr>
            <a:spLocks noGrp="1"/>
          </p:cNvSpPr>
          <p:nvPr>
            <p:ph idx="1"/>
          </p:nvPr>
        </p:nvSpPr>
        <p:spPr>
          <a:xfrm>
            <a:off x="838200" y="1847396"/>
            <a:ext cx="10515600" cy="4351338"/>
          </a:xfrm>
        </p:spPr>
        <p:txBody>
          <a:bodyPr/>
          <a:lstStyle/>
          <a:p>
            <a:pPr marL="514350" indent="-514350">
              <a:buFont typeface="+mj-lt"/>
              <a:buAutoNum type="arabicPeriod"/>
            </a:pPr>
            <a:r>
              <a:rPr lang="en-US" dirty="0" smtClean="0"/>
              <a:t>Overview of PowerPoint </a:t>
            </a:r>
          </a:p>
          <a:p>
            <a:pPr marL="514350" indent="-514350">
              <a:buFont typeface="+mj-lt"/>
              <a:buAutoNum type="arabicPeriod"/>
            </a:pPr>
            <a:r>
              <a:rPr lang="en-US" dirty="0" smtClean="0"/>
              <a:t>18 Real Examples of Slide Layouts</a:t>
            </a:r>
          </a:p>
          <a:p>
            <a:pPr marL="514350" indent="-514350">
              <a:buFont typeface="+mj-lt"/>
              <a:buAutoNum type="arabicPeriod"/>
            </a:pPr>
            <a:r>
              <a:rPr lang="en-US" dirty="0" smtClean="0"/>
              <a:t>Building your PowerPoint - Add different types of content and multimedia</a:t>
            </a:r>
          </a:p>
          <a:p>
            <a:pPr marL="514350" indent="-514350">
              <a:buFont typeface="+mj-lt"/>
              <a:buAutoNum type="arabicPeriod"/>
            </a:pPr>
            <a:r>
              <a:rPr lang="en-US" dirty="0" smtClean="0"/>
              <a:t>Graphic Design – Add a theme and select a color scheme </a:t>
            </a:r>
          </a:p>
          <a:p>
            <a:pPr marL="514350" indent="-514350">
              <a:buFont typeface="+mj-lt"/>
              <a:buAutoNum type="arabicPeriod"/>
            </a:pPr>
            <a:r>
              <a:rPr lang="en-US" dirty="0" smtClean="0"/>
              <a:t>Adding animations and cinematic effects between slide transitions </a:t>
            </a:r>
          </a:p>
          <a:p>
            <a:pPr marL="514350" indent="-514350">
              <a:buFont typeface="+mj-lt"/>
              <a:buAutoNum type="arabicPeriod"/>
            </a:pPr>
            <a:r>
              <a:rPr lang="en-US" dirty="0" smtClean="0"/>
              <a:t>Further Reading on Presentation Skills </a:t>
            </a:r>
          </a:p>
          <a:p>
            <a:pPr marL="514350" indent="-514350">
              <a:buFont typeface="+mj-lt"/>
              <a:buAutoNum type="arabicPeriod"/>
            </a:pPr>
            <a:r>
              <a:rPr lang="en-US" b="1" dirty="0" smtClean="0">
                <a:solidFill>
                  <a:srgbClr val="007D1E"/>
                </a:solidFill>
              </a:rPr>
              <a:t>Frequently Asked Questions</a:t>
            </a:r>
            <a:endParaRPr lang="en-US" b="1" dirty="0">
              <a:solidFill>
                <a:srgbClr val="007D1E"/>
              </a:solidFill>
            </a:endParaRPr>
          </a:p>
        </p:txBody>
      </p:sp>
    </p:spTree>
    <p:extLst>
      <p:ext uri="{BB962C8B-B14F-4D97-AF65-F5344CB8AC3E}">
        <p14:creationId xmlns:p14="http://schemas.microsoft.com/office/powerpoint/2010/main" val="19383009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Q: Can I add audio narration to slides? </a:t>
            </a:r>
          </a:p>
        </p:txBody>
      </p:sp>
      <p:sp>
        <p:nvSpPr>
          <p:cNvPr id="3" name="Content Placeholder 2"/>
          <p:cNvSpPr>
            <a:spLocks noGrp="1"/>
          </p:cNvSpPr>
          <p:nvPr>
            <p:ph idx="1"/>
          </p:nvPr>
        </p:nvSpPr>
        <p:spPr/>
        <p:txBody>
          <a:bodyPr>
            <a:normAutofit/>
          </a:bodyPr>
          <a:lstStyle/>
          <a:p>
            <a:pPr marL="0" indent="0">
              <a:buNone/>
            </a:pPr>
            <a:r>
              <a:rPr lang="en-US" dirty="0" smtClean="0"/>
              <a:t>A: Yes! You actually have two options : </a:t>
            </a:r>
            <a:br>
              <a:rPr lang="en-US" dirty="0" smtClean="0"/>
            </a:br>
            <a:endParaRPr lang="en-US" dirty="0" smtClean="0"/>
          </a:p>
          <a:p>
            <a:pPr marL="0" indent="0">
              <a:buNone/>
            </a:pPr>
            <a:r>
              <a:rPr lang="en-US" dirty="0" smtClean="0"/>
              <a:t>Option 1: Take the </a:t>
            </a:r>
            <a:r>
              <a:rPr lang="en-US" dirty="0" smtClean="0">
                <a:hlinkClick r:id="rId2"/>
              </a:rPr>
              <a:t>Advanced Presentation Tools</a:t>
            </a:r>
            <a:r>
              <a:rPr lang="en-US" dirty="0" smtClean="0"/>
              <a:t> workshop to learn how to create and add MP3 files to each slide. </a:t>
            </a:r>
            <a:br>
              <a:rPr lang="en-US" dirty="0" smtClean="0"/>
            </a:br>
            <a:endParaRPr lang="en-US" dirty="0" smtClean="0"/>
          </a:p>
          <a:p>
            <a:pPr marL="0" indent="0">
              <a:buNone/>
            </a:pPr>
            <a:r>
              <a:rPr lang="en-US" dirty="0" smtClean="0"/>
              <a:t>Option 2: Take the </a:t>
            </a:r>
            <a:r>
              <a:rPr lang="en-US" dirty="0" smtClean="0">
                <a:hlinkClick r:id="rId3"/>
              </a:rPr>
              <a:t>Kaltura Basics</a:t>
            </a:r>
            <a:r>
              <a:rPr lang="en-US" dirty="0" smtClean="0"/>
              <a:t> workshop to learn how to make a full length video by screencasting your PowerPoint. This movie can then be embed into your Blackboard courses.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261417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D1E"/>
                </a:solidFill>
              </a:rPr>
              <a:t>Help and Support</a:t>
            </a:r>
            <a:endParaRPr lang="en-US" b="1" dirty="0">
              <a:solidFill>
                <a:srgbClr val="007D1E"/>
              </a:solidFill>
            </a:endParaRPr>
          </a:p>
        </p:txBody>
      </p:sp>
      <p:sp>
        <p:nvSpPr>
          <p:cNvPr id="3" name="Content Placeholder 2"/>
          <p:cNvSpPr>
            <a:spLocks noGrp="1"/>
          </p:cNvSpPr>
          <p:nvPr>
            <p:ph idx="1"/>
          </p:nvPr>
        </p:nvSpPr>
        <p:spPr>
          <a:xfrm>
            <a:off x="838200" y="1825625"/>
            <a:ext cx="10515600" cy="4727576"/>
          </a:xfrm>
        </p:spPr>
        <p:txBody>
          <a:bodyPr>
            <a:normAutofit fontScale="92500" lnSpcReduction="20000"/>
          </a:bodyPr>
          <a:lstStyle/>
          <a:p>
            <a:pPr marL="0" indent="0">
              <a:buNone/>
            </a:pPr>
            <a:r>
              <a:rPr lang="en-US" b="1" dirty="0" smtClean="0"/>
              <a:t>Need one-on-one assistance or another set of eyes to review your PowerPoint?</a:t>
            </a:r>
          </a:p>
          <a:p>
            <a:pPr marL="0" indent="0">
              <a:buNone/>
            </a:pPr>
            <a:r>
              <a:rPr lang="en-US" dirty="0" smtClean="0"/>
              <a:t>Our team is devoted to assisting our faculty members. If you require training, please reach out to us at </a:t>
            </a:r>
            <a:r>
              <a:rPr lang="en-US" u="sng" dirty="0" smtClean="0">
                <a:hlinkClick r:id="rId3"/>
              </a:rPr>
              <a:t>edtech@wilmu.edu</a:t>
            </a:r>
            <a:r>
              <a:rPr lang="en-US" dirty="0" smtClean="0"/>
              <a:t>. </a:t>
            </a:r>
            <a:br>
              <a:rPr lang="en-US" dirty="0" smtClean="0"/>
            </a:br>
            <a:r>
              <a:rPr lang="en-US" dirty="0" smtClean="0"/>
              <a:t/>
            </a:r>
            <a:br>
              <a:rPr lang="en-US" dirty="0" smtClean="0"/>
            </a:br>
            <a:r>
              <a:rPr lang="en-US" b="1" dirty="0" smtClean="0"/>
              <a:t>Additional Resources:</a:t>
            </a:r>
          </a:p>
          <a:p>
            <a:r>
              <a:rPr lang="en-US" dirty="0" smtClean="0"/>
              <a:t>Wilmington University Classroom Help</a:t>
            </a:r>
            <a:br>
              <a:rPr lang="en-US" dirty="0" smtClean="0"/>
            </a:br>
            <a:r>
              <a:rPr lang="en-US" dirty="0" smtClean="0">
                <a:hlinkClick r:id="rId4"/>
              </a:rPr>
              <a:t>classroomtechnology@wilmu.edu</a:t>
            </a:r>
            <a:r>
              <a:rPr lang="en-US" dirty="0" smtClean="0"/>
              <a:t> </a:t>
            </a:r>
            <a:br>
              <a:rPr lang="en-US" dirty="0" smtClean="0"/>
            </a:br>
            <a:endParaRPr lang="en-US" dirty="0"/>
          </a:p>
          <a:p>
            <a:r>
              <a:rPr lang="en-US" dirty="0" smtClean="0"/>
              <a:t>Microsoft Office Templates</a:t>
            </a:r>
            <a:br>
              <a:rPr lang="en-US" dirty="0" smtClean="0"/>
            </a:br>
            <a:r>
              <a:rPr lang="en-US" dirty="0" smtClean="0">
                <a:hlinkClick r:id="rId5"/>
              </a:rPr>
              <a:t>http</a:t>
            </a:r>
            <a:r>
              <a:rPr lang="en-US" dirty="0">
                <a:hlinkClick r:id="rId5"/>
              </a:rPr>
              <a:t>://office.microsoft.com/en-us/templates</a:t>
            </a:r>
            <a:r>
              <a:rPr lang="en-US" dirty="0" smtClean="0">
                <a:hlinkClick r:id="rId5"/>
              </a:rPr>
              <a:t>/</a:t>
            </a:r>
            <a:r>
              <a:rPr lang="en-US" dirty="0" smtClean="0"/>
              <a:t> </a:t>
            </a:r>
            <a:br>
              <a:rPr lang="en-US" dirty="0" smtClean="0"/>
            </a:br>
            <a:endParaRPr lang="en-US" dirty="0"/>
          </a:p>
          <a:p>
            <a:r>
              <a:rPr lang="en-US" dirty="0" smtClean="0"/>
              <a:t>Free Templates</a:t>
            </a:r>
            <a:br>
              <a:rPr lang="en-US" dirty="0" smtClean="0"/>
            </a:br>
            <a:r>
              <a:rPr lang="en-US" dirty="0" smtClean="0">
                <a:hlinkClick r:id="rId6"/>
              </a:rPr>
              <a:t>http</a:t>
            </a:r>
            <a:r>
              <a:rPr lang="en-US" dirty="0">
                <a:hlinkClick r:id="rId6"/>
              </a:rPr>
              <a:t>://slidehunter.com</a:t>
            </a:r>
            <a:r>
              <a:rPr lang="en-US" dirty="0" smtClean="0">
                <a:hlinkClick r:id="rId6"/>
              </a:rPr>
              <a:t>/</a:t>
            </a:r>
            <a:r>
              <a:rPr lang="en-US" dirty="0" smtClean="0"/>
              <a:t> </a:t>
            </a:r>
          </a:p>
        </p:txBody>
      </p:sp>
    </p:spTree>
    <p:extLst>
      <p:ext uri="{BB962C8B-B14F-4D97-AF65-F5344CB8AC3E}">
        <p14:creationId xmlns:p14="http://schemas.microsoft.com/office/powerpoint/2010/main" val="3698830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281785"/>
            <a:ext cx="10515600" cy="1325563"/>
          </a:xfrm>
        </p:spPr>
        <p:txBody>
          <a:bodyPr/>
          <a:lstStyle/>
          <a:p>
            <a:r>
              <a:rPr lang="en-US" b="1" dirty="0" smtClean="0">
                <a:solidFill>
                  <a:srgbClr val="007D1E"/>
                </a:solidFill>
              </a:rPr>
              <a:t>Printing Options</a:t>
            </a:r>
            <a:endParaRPr lang="en-US" b="1" dirty="0">
              <a:solidFill>
                <a:srgbClr val="007D1E"/>
              </a:solidFill>
            </a:endParaRPr>
          </a:p>
        </p:txBody>
      </p:sp>
      <p:sp>
        <p:nvSpPr>
          <p:cNvPr id="3" name="Content Placeholder 2"/>
          <p:cNvSpPr>
            <a:spLocks noGrp="1"/>
          </p:cNvSpPr>
          <p:nvPr>
            <p:ph idx="1"/>
          </p:nvPr>
        </p:nvSpPr>
        <p:spPr>
          <a:xfrm>
            <a:off x="749300" y="644524"/>
            <a:ext cx="13233400" cy="4829175"/>
          </a:xfrm>
        </p:spPr>
        <p:txBody>
          <a:bodyPr/>
          <a:lstStyle/>
          <a:p>
            <a:pPr marL="0" indent="0">
              <a:buNone/>
            </a:pPr>
            <a:r>
              <a:rPr lang="en-US" dirty="0" smtClean="0"/>
              <a:t>5. A print preview will now appear</a:t>
            </a:r>
            <a:endParaRPr lang="en-US" dirty="0"/>
          </a:p>
          <a:p>
            <a:pPr marL="0" indent="0">
              <a:buNone/>
            </a:pPr>
            <a:r>
              <a:rPr lang="en-US" dirty="0" smtClean="0"/>
              <a:t>6. As long as everything looks good in the Preview, then click Print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1701800"/>
            <a:ext cx="8623300" cy="492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938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Wisp</Template>
  <TotalTime>1657</TotalTime>
  <Words>4345</Words>
  <Application>Microsoft Office PowerPoint</Application>
  <PresentationFormat>Widescreen</PresentationFormat>
  <Paragraphs>439</Paragraphs>
  <Slides>86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Arial Narrow</vt:lpstr>
      <vt:lpstr>Calibri</vt:lpstr>
      <vt:lpstr>Calibri Light</vt:lpstr>
      <vt:lpstr>Wingdings</vt:lpstr>
      <vt:lpstr>Office Theme</vt:lpstr>
      <vt:lpstr>A PowerPoint about how to Create PowerPoints</vt:lpstr>
      <vt:lpstr>Workshop Learning Objectives</vt:lpstr>
      <vt:lpstr>Table of Contents</vt:lpstr>
      <vt:lpstr>What is PowerPoint?</vt:lpstr>
      <vt:lpstr>What can faculty members use it for? </vt:lpstr>
      <vt:lpstr>Explain it to me like I’m 5 years old</vt:lpstr>
      <vt:lpstr>The Objective</vt:lpstr>
      <vt:lpstr>Printing Options</vt:lpstr>
      <vt:lpstr>Printing Options</vt:lpstr>
      <vt:lpstr>Table of Contents</vt:lpstr>
      <vt:lpstr>Slide Layout example 1: Title Slide</vt:lpstr>
      <vt:lpstr>Slide Layout example 2: Title and Content</vt:lpstr>
      <vt:lpstr>Slide Layout example 3: Section Header</vt:lpstr>
      <vt:lpstr>Slide Layout example 4: Two Content</vt:lpstr>
      <vt:lpstr>Slide Layout example 5: Comparison</vt:lpstr>
      <vt:lpstr>Slide Layout example 6: Title Only</vt:lpstr>
      <vt:lpstr>Slide Layout example 7: Blank</vt:lpstr>
      <vt:lpstr>Slide Layout example 8: Photo with Caption</vt:lpstr>
      <vt:lpstr>Slide Layout example 9: Questions Slide</vt:lpstr>
      <vt:lpstr>Slide Layout example 10: References Slide</vt:lpstr>
      <vt:lpstr>Slide Layout example 11: Table of Contents</vt:lpstr>
      <vt:lpstr>Why Create a Table of Contents?</vt:lpstr>
      <vt:lpstr>Slide Layout example 12: Visual Metaphor </vt:lpstr>
      <vt:lpstr>Images should serve a Purpose</vt:lpstr>
      <vt:lpstr>Slide Layout example 13: Charts</vt:lpstr>
      <vt:lpstr>Slide Layout example 14: Data</vt:lpstr>
      <vt:lpstr>Not So Good Charts </vt:lpstr>
      <vt:lpstr>Not So Good Charts</vt:lpstr>
      <vt:lpstr>Slide Layout example 15: Workflow / Process Overview</vt:lpstr>
      <vt:lpstr>Slide Layout example 16: YouTube Videos</vt:lpstr>
      <vt:lpstr>Embedding YouTube videos still doesn’t work all the time </vt:lpstr>
      <vt:lpstr>Slide Layout example 17: Tables for Summarizing Dense Information</vt:lpstr>
      <vt:lpstr>Contact EdTech@wilmu.edu to request a full copy of the branded template, with many different layout options </vt:lpstr>
      <vt:lpstr>Table of Contents</vt:lpstr>
      <vt:lpstr>Your version of PowerPoint may look a bit different, but that’s okay. Features and tabs will work if you follow the outlined steps</vt:lpstr>
      <vt:lpstr>Editing Slides and the PowerPoint user interface</vt:lpstr>
      <vt:lpstr>How to add a new Slide </vt:lpstr>
      <vt:lpstr>How to add content to a Slide!</vt:lpstr>
      <vt:lpstr>How to reorder slides faster</vt:lpstr>
      <vt:lpstr>Example of Slide Sorter View</vt:lpstr>
      <vt:lpstr>2 ways to Switch Back to Normal View</vt:lpstr>
      <vt:lpstr>How do I add a Section slide? </vt:lpstr>
      <vt:lpstr>What’s a Bullet Point?  Just a fancy name for a  list!</vt:lpstr>
      <vt:lpstr>Adding Bullet Points and Changing the Type of Bullet</vt:lpstr>
      <vt:lpstr>Adding Images saved on your computer</vt:lpstr>
      <vt:lpstr>Adding Images from the Microsoft Clipart Library</vt:lpstr>
      <vt:lpstr>Adding Hyperlinks: Option 1</vt:lpstr>
      <vt:lpstr>Adding Hyperlinks: Option 2</vt:lpstr>
      <vt:lpstr>Adding Charts – great for easily understanding patterns and trends</vt:lpstr>
      <vt:lpstr>Final Step: Plug your data into the chart</vt:lpstr>
      <vt:lpstr>PowerPoint Presentation</vt:lpstr>
      <vt:lpstr>Smart Art</vt:lpstr>
      <vt:lpstr>How to Create Smart Art graphics</vt:lpstr>
      <vt:lpstr>Once you’ve created the Smart Art graphic, simply click in the box that says [text] to modify the verbiage. Try it out in the Smart Art below! </vt:lpstr>
      <vt:lpstr>Don’t have content outside the box! </vt:lpstr>
      <vt:lpstr> Using Notes</vt:lpstr>
      <vt:lpstr>Table of Contents</vt:lpstr>
      <vt:lpstr>Choose a Design Theme</vt:lpstr>
      <vt:lpstr>How to change to a new theme</vt:lpstr>
      <vt:lpstr>Selecting a theme (continued)</vt:lpstr>
      <vt:lpstr>Color palettes AKA Variants  </vt:lpstr>
      <vt:lpstr>Other Templates options and considerations </vt:lpstr>
      <vt:lpstr>Good Backgrounds</vt:lpstr>
      <vt:lpstr>Not So Good Backgrounds</vt:lpstr>
      <vt:lpstr>Fonts</vt:lpstr>
      <vt:lpstr>Good Fonts</vt:lpstr>
      <vt:lpstr>Not So Good Fonts</vt:lpstr>
      <vt:lpstr>Colors</vt:lpstr>
      <vt:lpstr>PowerPoint Presentation</vt:lpstr>
      <vt:lpstr>PowerPoint Presentation</vt:lpstr>
      <vt:lpstr>Table of Contents</vt:lpstr>
      <vt:lpstr>Transitions - special effects between each slide</vt:lpstr>
      <vt:lpstr>How to add a Transition </vt:lpstr>
      <vt:lpstr>Screenshot of how to add transitions</vt:lpstr>
      <vt:lpstr>Animations can be used to Control Order in which content appears on a slide while in Full screen presentation mode</vt:lpstr>
      <vt:lpstr>How to Add Animations</vt:lpstr>
      <vt:lpstr>Screenshots of how to add Animations </vt:lpstr>
      <vt:lpstr>Table of Contents</vt:lpstr>
      <vt:lpstr>Best Practices to Typically Follow</vt:lpstr>
      <vt:lpstr>PowerPoint Operational Tips </vt:lpstr>
      <vt:lpstr>Pro PowerPoint Tips</vt:lpstr>
      <vt:lpstr>Know Your Audience and Location</vt:lpstr>
      <vt:lpstr>10 Do's and Don'ts of Presenting with PowerPoint</vt:lpstr>
      <vt:lpstr>Table of Contents</vt:lpstr>
      <vt:lpstr>Q: Can I add audio narration to slides? </vt:lpstr>
      <vt:lpstr>Help and Support</vt:lpstr>
    </vt:vector>
  </TitlesOfParts>
  <Company>Wilmington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Give your Presentation a Title!</dc:title>
  <dc:creator>Voyton, Adam C. (OL &amp; Ed Tech)</dc:creator>
  <cp:lastModifiedBy>Voyton, Adam C. (OL &amp; Ed Tech)</cp:lastModifiedBy>
  <cp:revision>87</cp:revision>
  <dcterms:created xsi:type="dcterms:W3CDTF">2017-08-22T14:57:37Z</dcterms:created>
  <dcterms:modified xsi:type="dcterms:W3CDTF">2017-08-23T18:49:55Z</dcterms:modified>
</cp:coreProperties>
</file>