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73" r:id="rId11"/>
    <p:sldId id="274" r:id="rId12"/>
    <p:sldId id="272" r:id="rId13"/>
    <p:sldId id="275" r:id="rId14"/>
    <p:sldId id="277" r:id="rId15"/>
    <p:sldId id="278" r:id="rId16"/>
    <p:sldId id="276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C83"/>
    <a:srgbClr val="E5A72C"/>
    <a:srgbClr val="6F172C"/>
    <a:srgbClr val="E67C2E"/>
    <a:srgbClr val="134A87"/>
    <a:srgbClr val="6F4C28"/>
    <a:srgbClr val="FFFFFF"/>
    <a:srgbClr val="217F38"/>
    <a:srgbClr val="117F4D"/>
    <a:srgbClr val="36B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57A8A-21F9-1F4A-8EC2-00BA3A9E0C0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E53DF-B49D-D646-9E33-BD7641B05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E53DF-B49D-D646-9E33-BD7641B055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F4A5-7602-1041-AD58-E28DAD5B1E5A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rwrmjsGjKs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WilmU%20%20Wimba.do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d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df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df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df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5.pdf"/><Relationship Id="rId4" Type="http://schemas.openxmlformats.org/officeDocument/2006/relationships/image" Target="../media/image9.pdf"/><Relationship Id="rId9" Type="http://schemas.openxmlformats.org/officeDocument/2006/relationships/image" Target="../media/image9.png"/><Relationship Id="rId14" Type="http://schemas.openxmlformats.org/officeDocument/2006/relationships/image" Target="../media/image19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0327" y="300319"/>
            <a:ext cx="5617873" cy="34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Presentation Name</a:t>
            </a:r>
            <a:endParaRPr kumimoji="0" lang="en-US" sz="6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8" name="Picture 7" descr="UG_Admissions-Booklet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49434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943477"/>
            <a:ext cx="9144000" cy="1914523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0327" y="5304430"/>
            <a:ext cx="4415639" cy="1159869"/>
          </a:xfrm>
          <a:prstGeom prst="rect">
            <a:avLst/>
          </a:prstGeom>
        </p:spPr>
      </p:pic>
      <p:pic>
        <p:nvPicPr>
          <p:cNvPr id="11" name="Picture 10" descr="Post-It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642" y="3594100"/>
            <a:ext cx="3198518" cy="3251200"/>
          </a:xfrm>
          <a:prstGeom prst="rect">
            <a:avLst/>
          </a:prstGeom>
          <a:effectLst>
            <a:outerShdw blurRad="266700" dist="38100" dir="2700000">
              <a:srgbClr val="000000">
                <a:alpha val="43000"/>
              </a:srgb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 rot="444860">
            <a:off x="5985908" y="4669468"/>
            <a:ext cx="3403600" cy="1269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Welcome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Myriad Pro"/>
                <a:ea typeface="+mj-ea"/>
                <a:cs typeface="Myriad Pro"/>
              </a:rPr>
              <a:t>to WU!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3923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Advertising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472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Nursing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1627" y="1790701"/>
            <a:ext cx="6773573" cy="312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Three videos posted on YouTube		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  <a:hlinkClick r:id="rId4"/>
              </a:rPr>
              <a:t>Sheila</a:t>
            </a:r>
            <a:endParaRPr lang="en-US" sz="20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Targeted email to professionals in Nursing field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Facebook event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Word-of-mouth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675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3923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Advertising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472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Nursing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34" y="1332905"/>
            <a:ext cx="4210267" cy="44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4569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Night of Event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472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Nursing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1627" y="1790701"/>
            <a:ext cx="6773573" cy="312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Recruiter and Admissions staff at Grad Center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Nursing Faculty at New Castle Campus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Technical glitch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13 attended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12 applied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858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3846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Preparation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536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Admissions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1627" y="1790701"/>
            <a:ext cx="6773573" cy="312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Met </a:t>
            </a: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with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Admissions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Trained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all staff in </a:t>
            </a:r>
            <a:r>
              <a:rPr lang="en-US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Wimba</a:t>
            </a:r>
            <a:endParaRPr lang="en-US" sz="20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Staff given Presenter rights in </a:t>
            </a:r>
            <a:r>
              <a:rPr lang="en-US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Wimba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Set up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Admissions </a:t>
            </a:r>
            <a:r>
              <a:rPr lang="en-US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Wimba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room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PowerPoint made by Admissions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Final </a:t>
            </a: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PowerPoint was sent to Ed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Tech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Practiced Information Session with questions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824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3784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Advertising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536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Admissions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1627" y="1790701"/>
            <a:ext cx="6773573" cy="312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Website link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Small email blast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Facebook </a:t>
            </a: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event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Word-of-mouth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818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3973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Registration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536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Admissions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pic>
        <p:nvPicPr>
          <p:cNvPr id="2" name="Picture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25" y="1334266"/>
            <a:ext cx="4816489" cy="43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4569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Night of Event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5290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Admissions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1627" y="1790701"/>
            <a:ext cx="6773573" cy="312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All staff was at Grad Center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Main presenter in one office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Support staff in computer lab across the hall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Application fee was waived</a:t>
            </a:r>
          </a:p>
        </p:txBody>
      </p:sp>
    </p:spTree>
    <p:extLst>
      <p:ext uri="{BB962C8B-B14F-4D97-AF65-F5344CB8AC3E}">
        <p14:creationId xmlns:p14="http://schemas.microsoft.com/office/powerpoint/2010/main" val="32235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4569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Night of Event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5290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Admissions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8" y="1380529"/>
            <a:ext cx="6925129" cy="41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4569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Night of Event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5290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Admissions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7" y="1445846"/>
            <a:ext cx="6868886" cy="41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8413" y="1828800"/>
            <a:ext cx="5710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Questions</a:t>
            </a:r>
            <a:endParaRPr lang="en-US" sz="96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477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1-01_Snow-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9" y="1565724"/>
            <a:ext cx="2895600" cy="4343400"/>
          </a:xfrm>
          <a:prstGeom prst="rect">
            <a:avLst/>
          </a:prstGeom>
          <a:effectLst>
            <a:outerShdw blurRad="2413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57024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27" y="2171701"/>
            <a:ext cx="5575300" cy="312419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Wilmington University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started in 1968 as  </a:t>
            </a:r>
            <a:b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  Wilmington College with a charter class of 194.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Became a University in </a:t>
            </a: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2007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.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WU now enrolls over </a:t>
            </a: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14,750 students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with </a:t>
            </a:r>
            <a:b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  13 sites in DE, NJ, and MD.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Accredited by the </a:t>
            </a: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Middle States </a:t>
            </a:r>
            <a:b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  Commission on Higher Education.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0327" y="185940"/>
            <a:ext cx="5943600" cy="138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1638300"/>
            <a:ext cx="3733800" cy="635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Myriad Pro"/>
                <a:cs typeface="Myriad Pro"/>
              </a:rPr>
              <a:t>Delaware Locations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999" y="2298700"/>
            <a:ext cx="4495801" cy="4191000"/>
          </a:xfrm>
        </p:spPr>
        <p:txBody>
          <a:bodyPr>
            <a:noAutofit/>
          </a:bodyPr>
          <a:lstStyle/>
          <a:p>
            <a:pPr algn="l"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New Castle  </a:t>
            </a:r>
            <a:r>
              <a:rPr lang="en-US" sz="1600" dirty="0" smtClean="0">
                <a:solidFill>
                  <a:srgbClr val="217F38"/>
                </a:solidFill>
                <a:latin typeface="Myriad Pro"/>
                <a:cs typeface="Myriad Pro"/>
              </a:rPr>
              <a:t>(Main Campus)</a:t>
            </a:r>
            <a:endParaRPr lang="en-US" sz="2000" dirty="0" smtClean="0">
              <a:solidFill>
                <a:srgbClr val="217F38"/>
              </a:solidFill>
              <a:latin typeface="Myriad Pro"/>
              <a:cs typeface="Myriad Pro"/>
            </a:endParaRPr>
          </a:p>
          <a:p>
            <a:pPr algn="l"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Wilson Graduate Center </a:t>
            </a:r>
            <a:r>
              <a:rPr lang="en-US" sz="1600" dirty="0" smtClean="0">
                <a:solidFill>
                  <a:srgbClr val="217F38"/>
                </a:solidFill>
                <a:latin typeface="Myriad Pro"/>
                <a:cs typeface="Myriad Pro"/>
              </a:rPr>
              <a:t>(New Castle)</a:t>
            </a:r>
            <a:endParaRPr lang="en-US" sz="2000" dirty="0" smtClean="0">
              <a:solidFill>
                <a:srgbClr val="217F38"/>
              </a:solidFill>
              <a:latin typeface="Myriad Pro"/>
              <a:cs typeface="Myriad Pro"/>
            </a:endParaRPr>
          </a:p>
          <a:p>
            <a:pPr algn="l"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Dover</a:t>
            </a:r>
          </a:p>
          <a:p>
            <a:pPr algn="l"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Dover Air Force Base</a:t>
            </a:r>
          </a:p>
          <a:p>
            <a:pPr algn="l"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Georgetown</a:t>
            </a:r>
          </a:p>
          <a:p>
            <a:pPr algn="l"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Middletown</a:t>
            </a:r>
          </a:p>
          <a:p>
            <a:pPr algn="l"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North Wilmington  </a:t>
            </a:r>
            <a:r>
              <a:rPr lang="en-US" sz="2000" b="1" dirty="0" smtClean="0">
                <a:solidFill>
                  <a:srgbClr val="217F38"/>
                </a:solidFill>
                <a:latin typeface="Myriad Pro"/>
                <a:cs typeface="Myriad Pro"/>
              </a:rPr>
              <a:t>NEW!</a:t>
            </a:r>
          </a:p>
          <a:p>
            <a:pPr algn="l"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Rehoboth Beach</a:t>
            </a:r>
          </a:p>
          <a:p>
            <a:pPr algn="l">
              <a:buClr>
                <a:srgbClr val="217F38"/>
              </a:buClr>
              <a:buSzPct val="125000"/>
            </a:pPr>
            <a:endParaRPr lang="en-US" sz="2200" dirty="0" smtClean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pic>
        <p:nvPicPr>
          <p:cNvPr id="6" name="Picture 5" descr="WU_locations_map_20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398" y="1701800"/>
            <a:ext cx="3264958" cy="3810000"/>
          </a:xfrm>
          <a:prstGeom prst="rect">
            <a:avLst/>
          </a:prstGeom>
          <a:effectLst>
            <a:outerShdw blurRad="2667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5202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CLOSE TO HOME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00" y="203200"/>
            <a:ext cx="257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TAKE COURSES</a:t>
            </a:r>
            <a:endParaRPr lang="en-US" sz="2800" b="1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U_locations_map_20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046" y="1714499"/>
            <a:ext cx="3232309" cy="3771901"/>
          </a:xfrm>
          <a:prstGeom prst="rect">
            <a:avLst/>
          </a:prstGeom>
          <a:effectLst>
            <a:outerShdw blurRad="2667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1574800"/>
            <a:ext cx="5676900" cy="99508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Myriad Pro"/>
                <a:cs typeface="Myriad Pro"/>
              </a:rPr>
              <a:t>New Jersey/Maryland</a:t>
            </a:r>
            <a:br>
              <a:rPr lang="en-US" sz="2800" b="1" dirty="0" smtClean="0">
                <a:latin typeface="Myriad Pro"/>
                <a:cs typeface="Myriad Pro"/>
              </a:rPr>
            </a:br>
            <a:r>
              <a:rPr lang="en-US" sz="2800" b="1" dirty="0" smtClean="0">
                <a:latin typeface="Myriad Pro"/>
                <a:cs typeface="Myriad Pro"/>
              </a:rPr>
              <a:t>Locations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099" y="2727959"/>
            <a:ext cx="5372101" cy="3012441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rgbClr val="000000"/>
                </a:solidFill>
                <a:latin typeface="Myriad Pro"/>
                <a:cs typeface="Myriad Pro"/>
              </a:rPr>
              <a:t>Salem Community College </a:t>
            </a:r>
            <a:r>
              <a:rPr lang="en-US" sz="1600" dirty="0" smtClean="0">
                <a:solidFill>
                  <a:srgbClr val="217F38"/>
                </a:solidFill>
                <a:latin typeface="Myriad Pro"/>
                <a:cs typeface="Myriad Pro"/>
              </a:rPr>
              <a:t>(Carney’s Point, NJ)</a:t>
            </a:r>
            <a:endParaRPr lang="en-US" sz="2000" dirty="0" smtClean="0">
              <a:solidFill>
                <a:srgbClr val="217F38"/>
              </a:solidFill>
              <a:latin typeface="Myriad Pro"/>
              <a:cs typeface="Myriad Pro"/>
            </a:endParaRPr>
          </a:p>
          <a:p>
            <a:pPr algn="l">
              <a:spcAft>
                <a:spcPts val="600"/>
              </a:spcAft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rgbClr val="000000"/>
                </a:solidFill>
                <a:latin typeface="Myriad Pro"/>
                <a:cs typeface="Myriad Pro"/>
              </a:rPr>
              <a:t>Joint Base McGuire-Dix-Lakehurst</a:t>
            </a:r>
          </a:p>
          <a:p>
            <a:pPr algn="l">
              <a:spcAft>
                <a:spcPts val="600"/>
              </a:spcAft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rgbClr val="000000"/>
                </a:solidFill>
                <a:latin typeface="Myriad Pro"/>
                <a:cs typeface="Myriad Pro"/>
              </a:rPr>
              <a:t>Burlington County College</a:t>
            </a:r>
            <a:br>
              <a:rPr lang="en-US" sz="20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r>
              <a:rPr lang="en-US" sz="1600" dirty="0" smtClean="0">
                <a:solidFill>
                  <a:srgbClr val="217F38"/>
                </a:solidFill>
                <a:latin typeface="Myriad Pro"/>
                <a:cs typeface="Myriad Pro"/>
              </a:rPr>
              <a:t>(Mt. Laurel, Pemberton, NJ)</a:t>
            </a:r>
            <a:endParaRPr lang="en-US" sz="2000" dirty="0" smtClean="0">
              <a:solidFill>
                <a:srgbClr val="217F38"/>
              </a:solidFill>
              <a:latin typeface="Myriad Pro"/>
              <a:cs typeface="Myriad Pro"/>
            </a:endParaRPr>
          </a:p>
          <a:p>
            <a:pPr algn="l">
              <a:spcAft>
                <a:spcPts val="600"/>
              </a:spcAft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rgbClr val="000000"/>
                </a:solidFill>
                <a:latin typeface="Myriad Pro"/>
                <a:cs typeface="Myriad Pro"/>
              </a:rPr>
              <a:t>Cumberland County College</a:t>
            </a:r>
            <a:br>
              <a:rPr lang="en-US" sz="20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r>
              <a:rPr lang="en-US" sz="1600" dirty="0" smtClean="0">
                <a:solidFill>
                  <a:srgbClr val="217F38"/>
                </a:solidFill>
                <a:latin typeface="Myriad Pro"/>
                <a:cs typeface="Myriad Pro"/>
              </a:rPr>
              <a:t>(Vineland, NJ)</a:t>
            </a:r>
            <a:endParaRPr lang="en-US" sz="2000" dirty="0" smtClean="0">
              <a:solidFill>
                <a:srgbClr val="217F38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000" dirty="0" smtClean="0">
                <a:solidFill>
                  <a:srgbClr val="000000"/>
                </a:solidFill>
                <a:latin typeface="Myriad Pro"/>
                <a:cs typeface="Myriad Pro"/>
              </a:rPr>
              <a:t>Cecil College </a:t>
            </a:r>
            <a:r>
              <a:rPr lang="en-US" sz="1600" dirty="0" smtClean="0">
                <a:solidFill>
                  <a:srgbClr val="217F38"/>
                </a:solidFill>
                <a:latin typeface="Myriad Pro"/>
                <a:cs typeface="Myriad Pro"/>
              </a:rPr>
              <a:t>(Elkton, MD)</a:t>
            </a:r>
            <a:endParaRPr lang="en-US" sz="2000" dirty="0" smtClean="0">
              <a:solidFill>
                <a:srgbClr val="217F38"/>
              </a:solidFill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7234818" y="1941335"/>
            <a:ext cx="464234" cy="10563"/>
          </a:xfrm>
          <a:prstGeom prst="line">
            <a:avLst/>
          </a:prstGeom>
          <a:ln>
            <a:solidFill>
              <a:srgbClr val="FFFF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581006" y="2258878"/>
            <a:ext cx="415876" cy="14288"/>
          </a:xfrm>
          <a:prstGeom prst="line">
            <a:avLst/>
          </a:prstGeom>
          <a:ln>
            <a:solidFill>
              <a:srgbClr val="FFFF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7115912" y="2698936"/>
            <a:ext cx="464232" cy="206123"/>
          </a:xfrm>
          <a:prstGeom prst="line">
            <a:avLst/>
          </a:prstGeom>
          <a:ln>
            <a:solidFill>
              <a:srgbClr val="FFFF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513565" y="2332484"/>
            <a:ext cx="464234" cy="10563"/>
          </a:xfrm>
          <a:prstGeom prst="line">
            <a:avLst/>
          </a:prstGeom>
          <a:ln>
            <a:solidFill>
              <a:srgbClr val="FFFF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8026400" y="2285218"/>
            <a:ext cx="406400" cy="193431"/>
          </a:xfrm>
          <a:prstGeom prst="line">
            <a:avLst/>
          </a:prstGeom>
          <a:ln>
            <a:solidFill>
              <a:srgbClr val="FFFF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781" y="457200"/>
            <a:ext cx="5202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CLOSE TO HOME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257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TAKE COURSES</a:t>
            </a:r>
            <a:endParaRPr lang="en-US" sz="2800" b="1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0319"/>
            <a:ext cx="7772400" cy="99508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Myriad Pro"/>
                <a:cs typeface="Myriad Pro"/>
              </a:rPr>
              <a:t>Academic Colleges</a:t>
            </a:r>
            <a:endParaRPr lang="en-US" sz="4000" b="1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689100"/>
            <a:ext cx="5270501" cy="4191000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College of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College of 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College of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College of 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College of 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College of</a:t>
            </a:r>
            <a:endParaRPr lang="en-US" sz="2200" dirty="0" smtClean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76450" y="1727200"/>
            <a:ext cx="2552700" cy="44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76450" y="2336800"/>
            <a:ext cx="2552700" cy="44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076450" y="2927350"/>
            <a:ext cx="2552700" cy="44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076450" y="3505200"/>
            <a:ext cx="2552700" cy="44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076450" y="4114800"/>
            <a:ext cx="2552700" cy="50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070100" y="4686300"/>
            <a:ext cx="2552700" cy="444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80000" y="1720790"/>
            <a:ext cx="3151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wilmu.edu/</a:t>
            </a:r>
            <a:r>
              <a:rPr lang="en-US" sz="2000" b="1" dirty="0" err="1" smtClean="0"/>
              <a:t>ArtsAndSciences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0" y="2336800"/>
            <a:ext cx="2304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wilmu.edu/</a:t>
            </a:r>
            <a:r>
              <a:rPr lang="en-US" sz="2000" b="1" dirty="0" smtClean="0"/>
              <a:t>Business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80000" y="2927350"/>
            <a:ext cx="244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wilmu.edu/</a:t>
            </a:r>
            <a:r>
              <a:rPr lang="en-US" sz="2000" b="1" dirty="0" smtClean="0"/>
              <a:t>Education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80000" y="3505200"/>
            <a:ext cx="2093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wilmu.edu/</a:t>
            </a:r>
            <a:r>
              <a:rPr lang="en-US" sz="2000" b="1" dirty="0" smtClean="0"/>
              <a:t>Health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80000" y="4114800"/>
            <a:ext cx="3313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wilmu.edu/</a:t>
            </a:r>
            <a:r>
              <a:rPr lang="en-US" sz="2000" b="1" dirty="0" err="1" smtClean="0"/>
              <a:t>BehavioralScience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80000" y="4730690"/>
            <a:ext cx="258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wilmu.edu/</a:t>
            </a:r>
            <a:r>
              <a:rPr lang="en-US" sz="2000" b="1" dirty="0" smtClean="0"/>
              <a:t>Technology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319"/>
            <a:ext cx="7772400" cy="126992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Myriad Pro"/>
                <a:cs typeface="Myriad Pro"/>
              </a:rPr>
              <a:t>Course Formats</a:t>
            </a:r>
            <a:endParaRPr lang="en-US" sz="4800" b="1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70240"/>
            <a:ext cx="8000999" cy="3522459"/>
          </a:xfrm>
        </p:spPr>
        <p:txBody>
          <a:bodyPr numCol="2">
            <a:normAutofit/>
          </a:bodyPr>
          <a:lstStyle/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Semester Classes</a:t>
            </a:r>
            <a:b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Students meet for 15 weeks, </a:t>
            </a:r>
            <a:b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  once a week for 2.5 hours.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Block Classes </a:t>
            </a:r>
            <a:b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Students meet for 7 weeks, </a:t>
            </a:r>
            <a:b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  once a week for 5 hours.    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Hybrid Classes</a:t>
            </a:r>
            <a:b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Courses that blend in-class </a:t>
            </a:r>
            <a:b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  teaching, and online learning.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Online Learning</a:t>
            </a:r>
            <a:b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Students meet 100% online.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Weekend Modular Classes</a:t>
            </a:r>
            <a:b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b="1" dirty="0" smtClean="0">
                <a:solidFill>
                  <a:schemeClr val="tx1"/>
                </a:solidFill>
                <a:latin typeface="Myriad Pro"/>
                <a:cs typeface="Myriad Pro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Students meet for two </a:t>
            </a:r>
            <a:b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  20-hour weekends during a </a:t>
            </a:r>
            <a:b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   specific month.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600" y="5263635"/>
            <a:ext cx="562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 Day and evening classes available in most formats ***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120900"/>
            <a:ext cx="7391401" cy="3673855"/>
          </a:xfrm>
        </p:spPr>
        <p:txBody>
          <a:bodyPr>
            <a:normAutofit/>
          </a:bodyPr>
          <a:lstStyle/>
          <a:p>
            <a:pPr algn="l">
              <a:spcAft>
                <a:spcPts val="2400"/>
              </a:spcAft>
              <a:buClr>
                <a:srgbClr val="217F38"/>
              </a:buClr>
              <a:buSzPct val="125000"/>
            </a:pPr>
            <a:r>
              <a:rPr lang="en-US" sz="2400" b="1" dirty="0" smtClean="0">
                <a:solidFill>
                  <a:schemeClr val="tx1"/>
                </a:solidFill>
                <a:latin typeface="Myriad Pro"/>
                <a:cs typeface="Myriad Pro"/>
              </a:rPr>
              <a:t>Wilmington University</a:t>
            </a:r>
            <a:br>
              <a:rPr lang="en-US" sz="24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always provides small class sizes.</a:t>
            </a:r>
          </a:p>
          <a:p>
            <a:pPr algn="l">
              <a:spcAft>
                <a:spcPts val="2400"/>
              </a:spcAft>
              <a:buClr>
                <a:srgbClr val="217F38"/>
              </a:buClr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The average class size is</a:t>
            </a:r>
            <a:b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US" sz="2400" b="1" dirty="0" smtClean="0">
                <a:solidFill>
                  <a:schemeClr val="tx1"/>
                </a:solidFill>
                <a:latin typeface="Myriad Pro"/>
                <a:cs typeface="Myriad Pro"/>
              </a:rPr>
              <a:t>17 students</a:t>
            </a: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.</a:t>
            </a:r>
          </a:p>
          <a:p>
            <a:pPr algn="l">
              <a:spcAft>
                <a:spcPts val="2400"/>
              </a:spcAft>
              <a:buClr>
                <a:srgbClr val="217F38"/>
              </a:buClr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Myriad Pro"/>
                <a:cs typeface="Myriad Pro"/>
              </a:rPr>
              <a:t>You are </a:t>
            </a:r>
            <a:r>
              <a:rPr lang="en-US" sz="2400" b="1" dirty="0" smtClean="0">
                <a:solidFill>
                  <a:schemeClr val="tx1"/>
                </a:solidFill>
                <a:latin typeface="Myriad Pro"/>
                <a:cs typeface="Myriad Pro"/>
              </a:rPr>
              <a:t>not just a number!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pic>
        <p:nvPicPr>
          <p:cNvPr id="7" name="Picture 6" descr="2010_Stock_WGC-9283.jpg"/>
          <p:cNvPicPr>
            <a:picLocks noChangeAspect="1"/>
          </p:cNvPicPr>
          <p:nvPr/>
        </p:nvPicPr>
        <p:blipFill>
          <a:blip r:embed="rId4"/>
          <a:srcRect l="11528" t="9792" r="29444" b="11042"/>
          <a:stretch>
            <a:fillRect/>
          </a:stretch>
        </p:blipFill>
        <p:spPr>
          <a:xfrm>
            <a:off x="5147034" y="1905000"/>
            <a:ext cx="3759035" cy="3361019"/>
          </a:xfrm>
          <a:prstGeom prst="rect">
            <a:avLst/>
          </a:prstGeom>
          <a:effectLst>
            <a:outerShdw blurRad="279400" dist="38100" dir="270000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2781" y="457200"/>
            <a:ext cx="627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SMALL CLASS SIZES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503565"/>
            <a:ext cx="5498886" cy="88078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Myriad Pro"/>
                <a:cs typeface="Myriad Pro"/>
              </a:rPr>
              <a:t>Online Learning Programs</a:t>
            </a:r>
            <a:endParaRPr lang="en-US" sz="3600" b="1" dirty="0">
              <a:latin typeface="Myriad Pro"/>
              <a:cs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pic>
        <p:nvPicPr>
          <p:cNvPr id="13" name="Picture 12" descr="WilmU_Onli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343" y="2709533"/>
            <a:ext cx="2749657" cy="2749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4681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ON YOUR TIME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LEARN ANYWHERE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1627" y="2476501"/>
            <a:ext cx="6773573" cy="312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12 Undergraduate, 8 Graduate, 1 Associates, and 6 Certificate     programs fully online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3,977 students took at least one online class in Fall 2011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7,970 online seats for Fall 2011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410 online courses developed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781" y="457200"/>
            <a:ext cx="3846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gradFill flip="none" rotWithShape="1">
                  <a:gsLst>
                    <a:gs pos="0">
                      <a:srgbClr val="217F38"/>
                    </a:gs>
                    <a:gs pos="100000">
                      <a:srgbClr val="36B537"/>
                    </a:gs>
                  </a:gsLst>
                  <a:lin ang="0" scaled="1"/>
                  <a:tileRect/>
                </a:gradFill>
                <a:latin typeface="Myriad Pro"/>
                <a:cs typeface="Myriad Pro"/>
              </a:rPr>
              <a:t>Preparation</a:t>
            </a:r>
            <a:endParaRPr lang="en-US" sz="5400" b="1" dirty="0">
              <a:gradFill flip="none" rotWithShape="1">
                <a:gsLst>
                  <a:gs pos="0">
                    <a:srgbClr val="217F38"/>
                  </a:gs>
                  <a:gs pos="100000">
                    <a:srgbClr val="36B537"/>
                  </a:gs>
                </a:gsLst>
                <a:lin ang="0" scaled="1"/>
                <a:tileRect/>
              </a:gra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203200"/>
            <a:ext cx="472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Nursing Information Session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1627" y="1790701"/>
            <a:ext cx="6773573" cy="312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Met with Recruiting and Nursing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Trained staff and faculty involved in </a:t>
            </a:r>
            <a:r>
              <a:rPr lang="en-US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Wimba</a:t>
            </a:r>
            <a:endParaRPr lang="en-US" sz="20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Staff and Faculty given </a:t>
            </a: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Presenter rights in </a:t>
            </a:r>
            <a:r>
              <a:rPr lang="en-US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Wimba</a:t>
            </a:r>
            <a:endParaRPr lang="en-US" sz="20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Set up Nursing </a:t>
            </a:r>
            <a:r>
              <a:rPr lang="en-US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Wimba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room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Both departments made </a:t>
            </a:r>
            <a:r>
              <a:rPr lang="en-US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PowerPoints</a:t>
            </a:r>
            <a:endParaRPr lang="en-US" sz="20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PowerPoints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were merged</a:t>
            </a: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Final PowerPoint was sent to Ed Tech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270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363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Delaware Locations</vt:lpstr>
      <vt:lpstr>New Jersey/Maryland Locations</vt:lpstr>
      <vt:lpstr>Academic Colleges</vt:lpstr>
      <vt:lpstr>Course Formats</vt:lpstr>
      <vt:lpstr>PowerPoint Presentation</vt:lpstr>
      <vt:lpstr>Online Learning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Wilmington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Lund</dc:creator>
  <cp:lastModifiedBy>Davis, Dean S. (OL &amp; Ed Tech)</cp:lastModifiedBy>
  <cp:revision>60</cp:revision>
  <dcterms:created xsi:type="dcterms:W3CDTF">2011-01-14T19:52:10Z</dcterms:created>
  <dcterms:modified xsi:type="dcterms:W3CDTF">2011-11-04T01:43:11Z</dcterms:modified>
</cp:coreProperties>
</file>