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267" r:id="rId3"/>
    <p:sldId id="258" r:id="rId4"/>
    <p:sldId id="257" r:id="rId5"/>
    <p:sldId id="259" r:id="rId6"/>
    <p:sldId id="260" r:id="rId7"/>
    <p:sldId id="261" r:id="rId8"/>
    <p:sldId id="262" r:id="rId9"/>
    <p:sldId id="263" r:id="rId10"/>
    <p:sldId id="264" r:id="rId11"/>
    <p:sldId id="265" r:id="rId12"/>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9" d="100"/>
          <a:sy n="109" d="100"/>
        </p:scale>
        <p:origin x="-16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13CAE5E5-9CF2-4A90-A0B6-5F1691782166}" type="datetimeFigureOut">
              <a:rPr lang="en-US" smtClean="0"/>
              <a:t>11/14/2011</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86B30FBE-33EF-483B-AB96-7A07AAD644F8}" type="slidenum">
              <a:rPr lang="en-US" smtClean="0"/>
              <a:t>‹#›</a:t>
            </a:fld>
            <a:endParaRPr lang="en-US"/>
          </a:p>
        </p:txBody>
      </p:sp>
    </p:spTree>
    <p:extLst>
      <p:ext uri="{BB962C8B-B14F-4D97-AF65-F5344CB8AC3E}">
        <p14:creationId xmlns:p14="http://schemas.microsoft.com/office/powerpoint/2010/main" val="2626784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4024736" y="0"/>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46997" y="4459526"/>
            <a:ext cx="5208482" cy="4224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4024736" y="8919051"/>
            <a:ext cx="3077739" cy="46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fld id="{78D1A1B6-7F71-49F6-92DA-9E542CB53BC8}" type="slidenum">
              <a:rPr lang="en-US"/>
              <a:pPr/>
              <a:t>‹#›</a:t>
            </a:fld>
            <a:endParaRPr lang="en-US"/>
          </a:p>
        </p:txBody>
      </p:sp>
    </p:spTree>
    <p:extLst>
      <p:ext uri="{BB962C8B-B14F-4D97-AF65-F5344CB8AC3E}">
        <p14:creationId xmlns:p14="http://schemas.microsoft.com/office/powerpoint/2010/main" val="8613371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C1F12520-4E12-4E2B-9BF8-0FD2F719248C}"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D1A1B6-7F71-49F6-92DA-9E542CB53BC8}" type="slidenum">
              <a:rPr lang="en-US" smtClean="0"/>
              <a:pPr/>
              <a:t>7</a:t>
            </a:fld>
            <a:endParaRPr lang="en-US"/>
          </a:p>
        </p:txBody>
      </p:sp>
    </p:spTree>
    <p:extLst>
      <p:ext uri="{BB962C8B-B14F-4D97-AF65-F5344CB8AC3E}">
        <p14:creationId xmlns:p14="http://schemas.microsoft.com/office/powerpoint/2010/main" val="2430007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D1A1B6-7F71-49F6-92DA-9E542CB53BC8}" type="slidenum">
              <a:rPr lang="en-US" smtClean="0"/>
              <a:pPr/>
              <a:t>11</a:t>
            </a:fld>
            <a:endParaRPr lang="en-US"/>
          </a:p>
        </p:txBody>
      </p:sp>
    </p:spTree>
    <p:extLst>
      <p:ext uri="{BB962C8B-B14F-4D97-AF65-F5344CB8AC3E}">
        <p14:creationId xmlns:p14="http://schemas.microsoft.com/office/powerpoint/2010/main" val="11739962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5" name="Picture 23" descr="C:\Documents and Settings\Administrator\Application Data\Microsoft\Media Catalog\Grrrr!.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52538"/>
            <a:ext cx="3822700" cy="5605462"/>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3505200" y="304800"/>
            <a:ext cx="5105400" cy="3048000"/>
          </a:xfrm>
        </p:spPr>
        <p:txBody>
          <a:bodyPr/>
          <a:lstStyle>
            <a:lvl1pPr algn="l">
              <a:defRPr sz="5400"/>
            </a:lvl1pPr>
          </a:lstStyle>
          <a:p>
            <a:pPr lvl="0"/>
            <a:r>
              <a:rPr lang="en-US" noProof="0" smtClean="0"/>
              <a:t>Click to edit Master title style</a:t>
            </a:r>
          </a:p>
        </p:txBody>
      </p:sp>
      <p:sp>
        <p:nvSpPr>
          <p:cNvPr id="3076" name="Rectangle 4"/>
          <p:cNvSpPr>
            <a:spLocks noGrp="1" noChangeArrowheads="1"/>
          </p:cNvSpPr>
          <p:nvPr>
            <p:ph type="subTitle" idx="1"/>
          </p:nvPr>
        </p:nvSpPr>
        <p:spPr>
          <a:xfrm>
            <a:off x="3810000" y="3733800"/>
            <a:ext cx="4800600" cy="1752600"/>
          </a:xfrm>
        </p:spPr>
        <p:txBody>
          <a:bodyPr/>
          <a:lstStyle>
            <a:lvl1pPr marL="0" indent="0">
              <a:buFontTx/>
              <a:buNone/>
              <a:defRPr sz="28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Free Template from www.brainybetty.com</a:t>
            </a:r>
          </a:p>
        </p:txBody>
      </p:sp>
      <p:sp>
        <p:nvSpPr>
          <p:cNvPr id="6" name="Slide Number Placeholder 5"/>
          <p:cNvSpPr>
            <a:spLocks noGrp="1"/>
          </p:cNvSpPr>
          <p:nvPr>
            <p:ph type="sldNum" sz="quarter" idx="12"/>
          </p:nvPr>
        </p:nvSpPr>
        <p:spPr/>
        <p:txBody>
          <a:bodyPr/>
          <a:lstStyle>
            <a:lvl1pPr>
              <a:defRPr/>
            </a:lvl1pPr>
          </a:lstStyle>
          <a:p>
            <a:fld id="{845FFD19-EF5C-4781-9301-635DB90686BB}" type="slidenum">
              <a:rPr lang="en-US"/>
              <a:pPr/>
              <a:t>‹#›</a:t>
            </a:fld>
            <a:endParaRPr lang="en-US"/>
          </a:p>
        </p:txBody>
      </p:sp>
    </p:spTree>
    <p:extLst>
      <p:ext uri="{BB962C8B-B14F-4D97-AF65-F5344CB8AC3E}">
        <p14:creationId xmlns:p14="http://schemas.microsoft.com/office/powerpoint/2010/main" val="2953641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Free Template from www.brainybetty.com</a:t>
            </a:r>
          </a:p>
        </p:txBody>
      </p:sp>
      <p:sp>
        <p:nvSpPr>
          <p:cNvPr id="6" name="Slide Number Placeholder 5"/>
          <p:cNvSpPr>
            <a:spLocks noGrp="1"/>
          </p:cNvSpPr>
          <p:nvPr>
            <p:ph type="sldNum" sz="quarter" idx="12"/>
          </p:nvPr>
        </p:nvSpPr>
        <p:spPr/>
        <p:txBody>
          <a:bodyPr/>
          <a:lstStyle>
            <a:lvl1pPr>
              <a:defRPr/>
            </a:lvl1pPr>
          </a:lstStyle>
          <a:p>
            <a:fld id="{A904ACAE-C010-4E89-829E-2D71CE239791}" type="slidenum">
              <a:rPr lang="en-US"/>
              <a:pPr/>
              <a:t>‹#›</a:t>
            </a:fld>
            <a:endParaRPr lang="en-US"/>
          </a:p>
        </p:txBody>
      </p:sp>
    </p:spTree>
    <p:extLst>
      <p:ext uri="{BB962C8B-B14F-4D97-AF65-F5344CB8AC3E}">
        <p14:creationId xmlns:p14="http://schemas.microsoft.com/office/powerpoint/2010/main" val="70564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Free Template from www.brainybetty.com</a:t>
            </a:r>
          </a:p>
        </p:txBody>
      </p:sp>
      <p:sp>
        <p:nvSpPr>
          <p:cNvPr id="6" name="Slide Number Placeholder 5"/>
          <p:cNvSpPr>
            <a:spLocks noGrp="1"/>
          </p:cNvSpPr>
          <p:nvPr>
            <p:ph type="sldNum" sz="quarter" idx="12"/>
          </p:nvPr>
        </p:nvSpPr>
        <p:spPr/>
        <p:txBody>
          <a:bodyPr/>
          <a:lstStyle>
            <a:lvl1pPr>
              <a:defRPr/>
            </a:lvl1pPr>
          </a:lstStyle>
          <a:p>
            <a:fld id="{D75AFED6-1F8F-422A-AA8D-618C95794C41}" type="slidenum">
              <a:rPr lang="en-US"/>
              <a:pPr/>
              <a:t>‹#›</a:t>
            </a:fld>
            <a:endParaRPr lang="en-US"/>
          </a:p>
        </p:txBody>
      </p:sp>
    </p:spTree>
    <p:extLst>
      <p:ext uri="{BB962C8B-B14F-4D97-AF65-F5344CB8AC3E}">
        <p14:creationId xmlns:p14="http://schemas.microsoft.com/office/powerpoint/2010/main" val="3104479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Free Template from www.brainybetty.com</a:t>
            </a:r>
          </a:p>
        </p:txBody>
      </p:sp>
      <p:sp>
        <p:nvSpPr>
          <p:cNvPr id="6" name="Slide Number Placeholder 5"/>
          <p:cNvSpPr>
            <a:spLocks noGrp="1"/>
          </p:cNvSpPr>
          <p:nvPr>
            <p:ph type="sldNum" sz="quarter" idx="12"/>
          </p:nvPr>
        </p:nvSpPr>
        <p:spPr/>
        <p:txBody>
          <a:bodyPr/>
          <a:lstStyle>
            <a:lvl1pPr>
              <a:defRPr/>
            </a:lvl1pPr>
          </a:lstStyle>
          <a:p>
            <a:fld id="{0B96B5F1-5497-4FED-9F2A-95A9460A32B2}" type="slidenum">
              <a:rPr lang="en-US"/>
              <a:pPr/>
              <a:t>‹#›</a:t>
            </a:fld>
            <a:endParaRPr lang="en-US"/>
          </a:p>
        </p:txBody>
      </p:sp>
    </p:spTree>
    <p:extLst>
      <p:ext uri="{BB962C8B-B14F-4D97-AF65-F5344CB8AC3E}">
        <p14:creationId xmlns:p14="http://schemas.microsoft.com/office/powerpoint/2010/main" val="257917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Free Template from www.brainybetty.com</a:t>
            </a:r>
          </a:p>
        </p:txBody>
      </p:sp>
      <p:sp>
        <p:nvSpPr>
          <p:cNvPr id="7" name="Slide Number Placeholder 6"/>
          <p:cNvSpPr>
            <a:spLocks noGrp="1"/>
          </p:cNvSpPr>
          <p:nvPr>
            <p:ph type="sldNum" sz="quarter" idx="12"/>
          </p:nvPr>
        </p:nvSpPr>
        <p:spPr/>
        <p:txBody>
          <a:bodyPr/>
          <a:lstStyle>
            <a:lvl1pPr>
              <a:defRPr/>
            </a:lvl1pPr>
          </a:lstStyle>
          <a:p>
            <a:fld id="{363401BE-CF0E-4E96-9ADD-3583F1559240}" type="slidenum">
              <a:rPr lang="en-US"/>
              <a:pPr/>
              <a:t>‹#›</a:t>
            </a:fld>
            <a:endParaRPr lang="en-US"/>
          </a:p>
        </p:txBody>
      </p:sp>
    </p:spTree>
    <p:extLst>
      <p:ext uri="{BB962C8B-B14F-4D97-AF65-F5344CB8AC3E}">
        <p14:creationId xmlns:p14="http://schemas.microsoft.com/office/powerpoint/2010/main" val="4095222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Free Template from www.brainybetty.com</a:t>
            </a:r>
          </a:p>
        </p:txBody>
      </p:sp>
      <p:sp>
        <p:nvSpPr>
          <p:cNvPr id="9" name="Slide Number Placeholder 8"/>
          <p:cNvSpPr>
            <a:spLocks noGrp="1"/>
          </p:cNvSpPr>
          <p:nvPr>
            <p:ph type="sldNum" sz="quarter" idx="12"/>
          </p:nvPr>
        </p:nvSpPr>
        <p:spPr/>
        <p:txBody>
          <a:bodyPr/>
          <a:lstStyle>
            <a:lvl1pPr>
              <a:defRPr/>
            </a:lvl1pPr>
          </a:lstStyle>
          <a:p>
            <a:fld id="{EAF7B953-3FB0-4A81-B121-AFCE278F0902}" type="slidenum">
              <a:rPr lang="en-US"/>
              <a:pPr/>
              <a:t>‹#›</a:t>
            </a:fld>
            <a:endParaRPr lang="en-US"/>
          </a:p>
        </p:txBody>
      </p:sp>
    </p:spTree>
    <p:extLst>
      <p:ext uri="{BB962C8B-B14F-4D97-AF65-F5344CB8AC3E}">
        <p14:creationId xmlns:p14="http://schemas.microsoft.com/office/powerpoint/2010/main" val="1205555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Free Template from www.brainybetty.com</a:t>
            </a:r>
          </a:p>
        </p:txBody>
      </p:sp>
      <p:sp>
        <p:nvSpPr>
          <p:cNvPr id="5" name="Slide Number Placeholder 4"/>
          <p:cNvSpPr>
            <a:spLocks noGrp="1"/>
          </p:cNvSpPr>
          <p:nvPr>
            <p:ph type="sldNum" sz="quarter" idx="12"/>
          </p:nvPr>
        </p:nvSpPr>
        <p:spPr/>
        <p:txBody>
          <a:bodyPr/>
          <a:lstStyle>
            <a:lvl1pPr>
              <a:defRPr/>
            </a:lvl1pPr>
          </a:lstStyle>
          <a:p>
            <a:fld id="{0F0DB359-15C5-4AD2-B42D-796EC703E838}" type="slidenum">
              <a:rPr lang="en-US"/>
              <a:pPr/>
              <a:t>‹#›</a:t>
            </a:fld>
            <a:endParaRPr lang="en-US"/>
          </a:p>
        </p:txBody>
      </p:sp>
    </p:spTree>
    <p:extLst>
      <p:ext uri="{BB962C8B-B14F-4D97-AF65-F5344CB8AC3E}">
        <p14:creationId xmlns:p14="http://schemas.microsoft.com/office/powerpoint/2010/main" val="196386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Free Template from www.brainybetty.com</a:t>
            </a:r>
          </a:p>
        </p:txBody>
      </p:sp>
      <p:sp>
        <p:nvSpPr>
          <p:cNvPr id="4" name="Slide Number Placeholder 3"/>
          <p:cNvSpPr>
            <a:spLocks noGrp="1"/>
          </p:cNvSpPr>
          <p:nvPr>
            <p:ph type="sldNum" sz="quarter" idx="12"/>
          </p:nvPr>
        </p:nvSpPr>
        <p:spPr/>
        <p:txBody>
          <a:bodyPr/>
          <a:lstStyle>
            <a:lvl1pPr>
              <a:defRPr/>
            </a:lvl1pPr>
          </a:lstStyle>
          <a:p>
            <a:fld id="{3235F3CE-8D25-41F7-BF95-353E7045B106}" type="slidenum">
              <a:rPr lang="en-US"/>
              <a:pPr/>
              <a:t>‹#›</a:t>
            </a:fld>
            <a:endParaRPr lang="en-US"/>
          </a:p>
        </p:txBody>
      </p:sp>
    </p:spTree>
    <p:extLst>
      <p:ext uri="{BB962C8B-B14F-4D97-AF65-F5344CB8AC3E}">
        <p14:creationId xmlns:p14="http://schemas.microsoft.com/office/powerpoint/2010/main" val="75515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Free Template from www.brainybetty.com</a:t>
            </a:r>
          </a:p>
        </p:txBody>
      </p:sp>
      <p:sp>
        <p:nvSpPr>
          <p:cNvPr id="7" name="Slide Number Placeholder 6"/>
          <p:cNvSpPr>
            <a:spLocks noGrp="1"/>
          </p:cNvSpPr>
          <p:nvPr>
            <p:ph type="sldNum" sz="quarter" idx="12"/>
          </p:nvPr>
        </p:nvSpPr>
        <p:spPr/>
        <p:txBody>
          <a:bodyPr/>
          <a:lstStyle>
            <a:lvl1pPr>
              <a:defRPr/>
            </a:lvl1pPr>
          </a:lstStyle>
          <a:p>
            <a:fld id="{7DC54FE0-F758-420F-B940-8EE8AB1069FA}" type="slidenum">
              <a:rPr lang="en-US"/>
              <a:pPr/>
              <a:t>‹#›</a:t>
            </a:fld>
            <a:endParaRPr lang="en-US"/>
          </a:p>
        </p:txBody>
      </p:sp>
    </p:spTree>
    <p:extLst>
      <p:ext uri="{BB962C8B-B14F-4D97-AF65-F5344CB8AC3E}">
        <p14:creationId xmlns:p14="http://schemas.microsoft.com/office/powerpoint/2010/main" val="129859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Free Template from www.brainybetty.com</a:t>
            </a:r>
          </a:p>
        </p:txBody>
      </p:sp>
      <p:sp>
        <p:nvSpPr>
          <p:cNvPr id="7" name="Slide Number Placeholder 6"/>
          <p:cNvSpPr>
            <a:spLocks noGrp="1"/>
          </p:cNvSpPr>
          <p:nvPr>
            <p:ph type="sldNum" sz="quarter" idx="12"/>
          </p:nvPr>
        </p:nvSpPr>
        <p:spPr/>
        <p:txBody>
          <a:bodyPr/>
          <a:lstStyle>
            <a:lvl1pPr>
              <a:defRPr/>
            </a:lvl1pPr>
          </a:lstStyle>
          <a:p>
            <a:fld id="{1F621A2A-6671-486C-A5CA-DE7DA30AAB33}" type="slidenum">
              <a:rPr lang="en-US"/>
              <a:pPr/>
              <a:t>‹#›</a:t>
            </a:fld>
            <a:endParaRPr lang="en-US"/>
          </a:p>
        </p:txBody>
      </p:sp>
    </p:spTree>
    <p:extLst>
      <p:ext uri="{BB962C8B-B14F-4D97-AF65-F5344CB8AC3E}">
        <p14:creationId xmlns:p14="http://schemas.microsoft.com/office/powerpoint/2010/main" val="1278460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92929"/>
        </a:solidFill>
        <a:effectLst/>
      </p:bgPr>
    </p:bg>
    <p:spTree>
      <p:nvGrpSpPr>
        <p:cNvPr id="1" name=""/>
        <p:cNvGrpSpPr/>
        <p:nvPr/>
      </p:nvGrpSpPr>
      <p:grpSpPr>
        <a:xfrm>
          <a:off x="0" y="0"/>
          <a:ext cx="0" cy="0"/>
          <a:chOff x="0" y="0"/>
          <a:chExt cx="0" cy="0"/>
        </a:xfrm>
      </p:grpSpPr>
      <p:pic>
        <p:nvPicPr>
          <p:cNvPr id="1047" name="Picture 23" descr="C:\Documents and Settings\Administrator\Application Data\Microsoft\Media Catalog\Computer Love.wmf"/>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4419600"/>
            <a:ext cx="1524000" cy="24384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r>
              <a:rPr lang="en-US"/>
              <a:t>Free Template from www.brainybetty.com</a:t>
            </a:r>
          </a:p>
        </p:txBody>
      </p:sp>
      <p:sp>
        <p:nvSpPr>
          <p:cNvPr id="1030" name="Rectangle 6"/>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fld id="{670243ED-7D4A-4425-827B-8D151047411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Trebuchet MS" pitchFamily="34" charset="0"/>
        </a:defRPr>
      </a:lvl2pPr>
      <a:lvl3pPr algn="ctr" rtl="0" eaLnBrk="1" fontAlgn="base" hangingPunct="1">
        <a:spcBef>
          <a:spcPct val="0"/>
        </a:spcBef>
        <a:spcAft>
          <a:spcPct val="0"/>
        </a:spcAft>
        <a:defRPr sz="4400">
          <a:solidFill>
            <a:schemeClr val="bg1"/>
          </a:solidFill>
          <a:latin typeface="Trebuchet MS" pitchFamily="34" charset="0"/>
        </a:defRPr>
      </a:lvl3pPr>
      <a:lvl4pPr algn="ctr" rtl="0" eaLnBrk="1" fontAlgn="base" hangingPunct="1">
        <a:spcBef>
          <a:spcPct val="0"/>
        </a:spcBef>
        <a:spcAft>
          <a:spcPct val="0"/>
        </a:spcAft>
        <a:defRPr sz="4400">
          <a:solidFill>
            <a:schemeClr val="bg1"/>
          </a:solidFill>
          <a:latin typeface="Trebuchet MS" pitchFamily="34" charset="0"/>
        </a:defRPr>
      </a:lvl4pPr>
      <a:lvl5pPr algn="ctr" rtl="0" eaLnBrk="1" fontAlgn="base" hangingPunct="1">
        <a:spcBef>
          <a:spcPct val="0"/>
        </a:spcBef>
        <a:spcAft>
          <a:spcPct val="0"/>
        </a:spcAft>
        <a:defRPr sz="4400">
          <a:solidFill>
            <a:schemeClr val="bg1"/>
          </a:solidFill>
          <a:latin typeface="Trebuchet MS" pitchFamily="34" charset="0"/>
        </a:defRPr>
      </a:lvl5pPr>
      <a:lvl6pPr marL="457200" algn="ctr" rtl="0" eaLnBrk="1" fontAlgn="base" hangingPunct="1">
        <a:spcBef>
          <a:spcPct val="0"/>
        </a:spcBef>
        <a:spcAft>
          <a:spcPct val="0"/>
        </a:spcAft>
        <a:defRPr sz="4400">
          <a:solidFill>
            <a:schemeClr val="bg1"/>
          </a:solidFill>
          <a:latin typeface="Trebuchet MS" pitchFamily="34" charset="0"/>
        </a:defRPr>
      </a:lvl6pPr>
      <a:lvl7pPr marL="914400" algn="ctr" rtl="0" eaLnBrk="1" fontAlgn="base" hangingPunct="1">
        <a:spcBef>
          <a:spcPct val="0"/>
        </a:spcBef>
        <a:spcAft>
          <a:spcPct val="0"/>
        </a:spcAft>
        <a:defRPr sz="4400">
          <a:solidFill>
            <a:schemeClr val="bg1"/>
          </a:solidFill>
          <a:latin typeface="Trebuchet MS" pitchFamily="34" charset="0"/>
        </a:defRPr>
      </a:lvl7pPr>
      <a:lvl8pPr marL="1371600" algn="ctr" rtl="0" eaLnBrk="1" fontAlgn="base" hangingPunct="1">
        <a:spcBef>
          <a:spcPct val="0"/>
        </a:spcBef>
        <a:spcAft>
          <a:spcPct val="0"/>
        </a:spcAft>
        <a:defRPr sz="4400">
          <a:solidFill>
            <a:schemeClr val="bg1"/>
          </a:solidFill>
          <a:latin typeface="Trebuchet MS" pitchFamily="34" charset="0"/>
        </a:defRPr>
      </a:lvl8pPr>
      <a:lvl9pPr marL="1828800" algn="ctr" rtl="0" eaLnBrk="1" fontAlgn="base" hangingPunct="1">
        <a:spcBef>
          <a:spcPct val="0"/>
        </a:spcBef>
        <a:spcAft>
          <a:spcPct val="0"/>
        </a:spcAft>
        <a:defRPr sz="4400">
          <a:solidFill>
            <a:schemeClr val="bg1"/>
          </a:solidFill>
          <a:latin typeface="Trebuchet MS" pitchFamily="34"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cL9Wu2kWwS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6.jpg"/><Relationship Id="rId2" Type="http://schemas.openxmlformats.org/officeDocument/2006/relationships/hyperlink" Target="https://tle.wisc.edu/solutions/engagement/50-ways-use-twitter-classroom" TargetMode="External"/><Relationship Id="rId1" Type="http://schemas.openxmlformats.org/officeDocument/2006/relationships/slideLayout" Target="../slideLayouts/slideLayout2.xml"/><Relationship Id="rId6" Type="http://schemas.openxmlformats.org/officeDocument/2006/relationships/hyperlink" Target="http://www.skype.com/intl/en-us/home" TargetMode="External"/><Relationship Id="rId5" Type="http://schemas.openxmlformats.org/officeDocument/2006/relationships/image" Target="../media/image15.png"/><Relationship Id="rId4" Type="http://schemas.openxmlformats.org/officeDocument/2006/relationships/hyperlink" Target="http://www.onlinecollege.org/2009/10/20/100-ways-you-should-be-using-facebook-in-your-classro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bjgKzrkMetU&amp;feature=relat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groups.diigo.com/group/web-20-conference"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clker.com/clipart-6357.htm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groups.diigo.com/group/web-20-confere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www.polleverywher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wikispaces.com/content/for/teacher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tpritch.edu.glogster.com/WorkShop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groups.diigo.com/group/web-20-confere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www.diigo.com/index" TargetMode="Externa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voki.com/pickup.php?scid=4345879&amp;height=267&amp;width=2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3.png"/><Relationship Id="rId2" Type="http://schemas.openxmlformats.org/officeDocument/2006/relationships/hyperlink" Target="https://bubbl.us/" TargetMode="External"/><Relationship Id="rId1" Type="http://schemas.openxmlformats.org/officeDocument/2006/relationships/slideLayout" Target="../slideLayouts/slideLayout2.xml"/><Relationship Id="rId6" Type="http://schemas.openxmlformats.org/officeDocument/2006/relationships/hyperlink" Target="http://freeology.com/graphicorgs/faux-facebook-profile-worksheet/" TargetMode="External"/><Relationship Id="rId5" Type="http://schemas.openxmlformats.org/officeDocument/2006/relationships/image" Target="../media/image12.jpg"/><Relationship Id="rId4" Type="http://schemas.openxmlformats.org/officeDocument/2006/relationships/hyperlink" Target="http://prezi.com/mllqawyhc469/beyond-videos-overheads-and-power-points-the-integration-of-21st-century-technology-in-the-college-classroom/?auth_key=6ae4cb121cf4436fa3f4ec9f2d2356ee3fe3f06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05200" y="533400"/>
            <a:ext cx="5105400" cy="3048000"/>
          </a:xfrm>
        </p:spPr>
        <p:txBody>
          <a:bodyPr/>
          <a:lstStyle/>
          <a:p>
            <a:pPr algn="ctr"/>
            <a:r>
              <a:rPr lang="en-US" dirty="0" smtClean="0">
                <a:hlinkClick r:id="rId2"/>
              </a:rPr>
              <a:t>21</a:t>
            </a:r>
            <a:r>
              <a:rPr lang="en-US" baseline="30000" dirty="0" smtClean="0">
                <a:hlinkClick r:id="rId2"/>
              </a:rPr>
              <a:t>st</a:t>
            </a:r>
            <a:r>
              <a:rPr lang="en-US" dirty="0" smtClean="0">
                <a:hlinkClick r:id="rId2"/>
              </a:rPr>
              <a:t> Century Technology in the College Classroom</a:t>
            </a:r>
            <a:endParaRPr lang="en-US" dirty="0"/>
          </a:p>
        </p:txBody>
      </p:sp>
      <p:sp>
        <p:nvSpPr>
          <p:cNvPr id="2051" name="Rectangle 3"/>
          <p:cNvSpPr>
            <a:spLocks noGrp="1" noChangeArrowheads="1"/>
          </p:cNvSpPr>
          <p:nvPr>
            <p:ph type="subTitle" idx="1"/>
          </p:nvPr>
        </p:nvSpPr>
        <p:spPr>
          <a:xfrm>
            <a:off x="3733800" y="4191000"/>
            <a:ext cx="4800600" cy="1752600"/>
          </a:xfrm>
        </p:spPr>
        <p:txBody>
          <a:bodyPr/>
          <a:lstStyle/>
          <a:p>
            <a:pPr algn="ctr"/>
            <a:r>
              <a:rPr lang="en-US" sz="1800" dirty="0" smtClean="0"/>
              <a:t>Dr. Tracey Pritchard</a:t>
            </a:r>
          </a:p>
          <a:p>
            <a:pPr algn="ctr"/>
            <a:r>
              <a:rPr lang="en-US" sz="1800" dirty="0" smtClean="0"/>
              <a:t>tbpritchard@liberty.edu</a:t>
            </a:r>
          </a:p>
          <a:p>
            <a:pPr algn="ctr"/>
            <a:r>
              <a:rPr lang="en-US" sz="1800" dirty="0" smtClean="0"/>
              <a:t>Co-Presenters</a:t>
            </a:r>
          </a:p>
          <a:p>
            <a:pPr algn="ctr"/>
            <a:r>
              <a:rPr lang="en-US" sz="1800" dirty="0" smtClean="0"/>
              <a:t>Dr. Rita Schellenberg</a:t>
            </a:r>
          </a:p>
          <a:p>
            <a:pPr algn="ctr"/>
            <a:r>
              <a:rPr lang="en-US" sz="1800" dirty="0" smtClean="0"/>
              <a:t>Mr. Justin Silvey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75AFED6-1F8F-422A-AA8D-618C95794C41}" type="slidenum">
              <a:rPr lang="en-US" smtClean="0"/>
              <a:pPr/>
              <a:t>10</a:t>
            </a:fld>
            <a:endParaRPr lang="en-US"/>
          </a:p>
        </p:txBody>
      </p:sp>
      <p:pic>
        <p:nvPicPr>
          <p:cNvPr id="6" name="Picture 5">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52040" y="777240"/>
            <a:ext cx="3276600" cy="3124200"/>
          </a:xfrm>
          <a:prstGeom prst="rect">
            <a:avLst/>
          </a:prstGeom>
        </p:spPr>
      </p:pic>
      <p:pic>
        <p:nvPicPr>
          <p:cNvPr id="7" name="Picture 6">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1285" y="701040"/>
            <a:ext cx="3136445" cy="3276600"/>
          </a:xfrm>
          <a:prstGeom prst="rect">
            <a:avLst/>
          </a:prstGeom>
        </p:spPr>
      </p:pic>
      <p:pic>
        <p:nvPicPr>
          <p:cNvPr id="9" name="Picture 8">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71800" y="4800600"/>
            <a:ext cx="3987707" cy="1371600"/>
          </a:xfrm>
          <a:prstGeom prst="rect">
            <a:avLst/>
          </a:prstGeom>
        </p:spPr>
      </p:pic>
    </p:spTree>
    <p:extLst>
      <p:ext uri="{BB962C8B-B14F-4D97-AF65-F5344CB8AC3E}">
        <p14:creationId xmlns:p14="http://schemas.microsoft.com/office/powerpoint/2010/main" val="3101301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772400" cy="1905000"/>
          </a:xfrm>
        </p:spPr>
        <p:txBody>
          <a:bodyPr/>
          <a:lstStyle/>
          <a:p>
            <a:r>
              <a:rPr lang="en-US" b="1" dirty="0" smtClean="0">
                <a:hlinkClick r:id="rId3"/>
              </a:rPr>
              <a:t>Teaching in the 21</a:t>
            </a:r>
            <a:r>
              <a:rPr lang="en-US" b="1" baseline="30000" dirty="0" smtClean="0">
                <a:hlinkClick r:id="rId3"/>
              </a:rPr>
              <a:t>st</a:t>
            </a:r>
            <a:r>
              <a:rPr lang="en-US" b="1" dirty="0" smtClean="0">
                <a:hlinkClick r:id="rId3"/>
              </a:rPr>
              <a:t> Century</a:t>
            </a:r>
            <a:endParaRPr lang="en-US" b="1" dirty="0"/>
          </a:p>
        </p:txBody>
      </p:sp>
      <p:sp>
        <p:nvSpPr>
          <p:cNvPr id="5" name="Slide Number Placeholder 4"/>
          <p:cNvSpPr>
            <a:spLocks noGrp="1"/>
          </p:cNvSpPr>
          <p:nvPr>
            <p:ph type="sldNum" sz="quarter" idx="12"/>
          </p:nvPr>
        </p:nvSpPr>
        <p:spPr/>
        <p:txBody>
          <a:bodyPr/>
          <a:lstStyle/>
          <a:p>
            <a:fld id="{D75AFED6-1F8F-422A-AA8D-618C95794C41}" type="slidenum">
              <a:rPr lang="en-US" smtClean="0"/>
              <a:pPr/>
              <a:t>11</a:t>
            </a:fld>
            <a:endParaRPr lang="en-US"/>
          </a:p>
        </p:txBody>
      </p:sp>
      <p:sp>
        <p:nvSpPr>
          <p:cNvPr id="7" name="TextBox 6"/>
          <p:cNvSpPr txBox="1"/>
          <p:nvPr/>
        </p:nvSpPr>
        <p:spPr>
          <a:xfrm>
            <a:off x="228600" y="3200400"/>
            <a:ext cx="8686800" cy="584775"/>
          </a:xfrm>
          <a:prstGeom prst="rect">
            <a:avLst/>
          </a:prstGeom>
          <a:noFill/>
        </p:spPr>
        <p:txBody>
          <a:bodyPr wrap="square" rtlCol="0">
            <a:spAutoFit/>
          </a:bodyPr>
          <a:lstStyle/>
          <a:p>
            <a:pPr algn="ctr"/>
            <a:r>
              <a:rPr lang="en-US" sz="3200" dirty="0" smtClean="0">
                <a:solidFill>
                  <a:schemeClr val="bg1"/>
                </a:solidFill>
                <a:hlinkClick r:id="rId4"/>
              </a:rPr>
              <a:t>http://groups.diigo.com/group/web-20-conference</a:t>
            </a:r>
            <a:endParaRPr lang="en-US" sz="3200" dirty="0">
              <a:solidFill>
                <a:schemeClr val="bg1"/>
              </a:solidFill>
            </a:endParaRPr>
          </a:p>
        </p:txBody>
      </p:sp>
    </p:spTree>
    <p:extLst>
      <p:ext uri="{BB962C8B-B14F-4D97-AF65-F5344CB8AC3E}">
        <p14:creationId xmlns:p14="http://schemas.microsoft.com/office/powerpoint/2010/main" val="3337375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9"/>
          <p:cNvSpPr txBox="1">
            <a:spLocks noGrp="1" noChangeArrowheads="1"/>
          </p:cNvSpPr>
          <p:nvPr>
            <p:ph type="title"/>
          </p:nvPr>
        </p:nvSpPr>
        <p:spPr bwMode="auto">
          <a:xfrm>
            <a:off x="609600" y="457200"/>
            <a:ext cx="7467600" cy="584775"/>
          </a:xfrm>
          <a:prstGeom prst="rect">
            <a:avLst/>
          </a:prstGeom>
          <a:noFill/>
          <a:ln w="9525">
            <a:noFill/>
            <a:miter lim="800000"/>
            <a:headEnd/>
            <a:tailEnd/>
          </a:ln>
        </p:spPr>
        <p:txBody>
          <a:bodyPr wrap="square">
            <a:spAutoFit/>
          </a:bodyPr>
          <a:lstStyle/>
          <a:p>
            <a:pPr algn="ctr"/>
            <a:r>
              <a:rPr lang="en-US" sz="3200" b="1" dirty="0"/>
              <a:t>Bloom’s Taxonomy</a:t>
            </a:r>
          </a:p>
        </p:txBody>
      </p:sp>
      <p:sp>
        <p:nvSpPr>
          <p:cNvPr id="10" name="Content Placeholder 9"/>
          <p:cNvSpPr>
            <a:spLocks noGrp="1"/>
          </p:cNvSpPr>
          <p:nvPr>
            <p:ph sz="quarter" idx="1"/>
          </p:nvPr>
        </p:nvSpPr>
        <p:spPr>
          <a:xfrm>
            <a:off x="457200" y="1219200"/>
            <a:ext cx="7467600" cy="5254752"/>
          </a:xfrm>
        </p:spPr>
        <p:txBody>
          <a:bodyPr/>
          <a:lstStyle/>
          <a:p>
            <a:pPr eaLnBrk="1" fontAlgn="t" hangingPunct="1">
              <a:buNone/>
            </a:pPr>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b="1"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pPr eaLnBrk="1" fontAlgn="t" hangingPunct="1"/>
            <a:endParaRPr lang="en-US" dirty="0" smtClean="0"/>
          </a:p>
          <a:p>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589474066"/>
              </p:ext>
            </p:extLst>
          </p:nvPr>
        </p:nvGraphicFramePr>
        <p:xfrm>
          <a:off x="2476500" y="1981200"/>
          <a:ext cx="3733800" cy="3479802"/>
        </p:xfrm>
        <a:graphic>
          <a:graphicData uri="http://schemas.openxmlformats.org/drawingml/2006/table">
            <a:tbl>
              <a:tblPr firstRow="1" bandRow="1">
                <a:tableStyleId>{93296810-A885-4BE3-A3E7-6D5BEEA58F35}</a:tableStyleId>
              </a:tblPr>
              <a:tblGrid>
                <a:gridCol w="3733800"/>
              </a:tblGrid>
              <a:tr h="579967">
                <a:tc>
                  <a:txBody>
                    <a:bodyPr/>
                    <a:lstStyle/>
                    <a:p>
                      <a:pPr algn="ctr"/>
                      <a:r>
                        <a:rPr lang="en-US" b="1" dirty="0" smtClean="0">
                          <a:solidFill>
                            <a:schemeClr val="tx1"/>
                          </a:solidFill>
                        </a:rPr>
                        <a:t>Creating</a:t>
                      </a:r>
                      <a:endParaRPr lang="en-US" b="1" dirty="0">
                        <a:solidFill>
                          <a:schemeClr val="tx1"/>
                        </a:solidFill>
                      </a:endParaRPr>
                    </a:p>
                  </a:txBody>
                  <a:tcPr/>
                </a:tc>
              </a:tr>
              <a:tr h="579967">
                <a:tc>
                  <a:txBody>
                    <a:bodyPr/>
                    <a:lstStyle/>
                    <a:p>
                      <a:pPr algn="ctr"/>
                      <a:r>
                        <a:rPr lang="en-US" b="1" dirty="0" smtClean="0"/>
                        <a:t>Evaluating</a:t>
                      </a:r>
                      <a:endParaRPr lang="en-US" b="1" dirty="0"/>
                    </a:p>
                  </a:txBody>
                  <a:tcPr/>
                </a:tc>
              </a:tr>
              <a:tr h="579967">
                <a:tc>
                  <a:txBody>
                    <a:bodyPr/>
                    <a:lstStyle/>
                    <a:p>
                      <a:pPr algn="ctr"/>
                      <a:r>
                        <a:rPr lang="en-US" b="1" dirty="0" smtClean="0"/>
                        <a:t>Analyzing</a:t>
                      </a:r>
                      <a:endParaRPr lang="en-US" b="1" dirty="0"/>
                    </a:p>
                  </a:txBody>
                  <a:tcPr/>
                </a:tc>
              </a:tr>
              <a:tr h="579967">
                <a:tc>
                  <a:txBody>
                    <a:bodyPr/>
                    <a:lstStyle/>
                    <a:p>
                      <a:pPr algn="ctr"/>
                      <a:r>
                        <a:rPr lang="en-US" b="1" dirty="0" smtClean="0"/>
                        <a:t>Applying</a:t>
                      </a:r>
                      <a:endParaRPr lang="en-US" b="1" dirty="0"/>
                    </a:p>
                  </a:txBody>
                  <a:tcPr/>
                </a:tc>
              </a:tr>
              <a:tr h="579967">
                <a:tc>
                  <a:txBody>
                    <a:bodyPr/>
                    <a:lstStyle/>
                    <a:p>
                      <a:pPr algn="ctr"/>
                      <a:r>
                        <a:rPr lang="en-US" b="1" dirty="0" smtClean="0"/>
                        <a:t>Understanding</a:t>
                      </a:r>
                      <a:endParaRPr lang="en-US" b="1" dirty="0"/>
                    </a:p>
                  </a:txBody>
                  <a:tcPr/>
                </a:tc>
              </a:tr>
              <a:tr h="579967">
                <a:tc>
                  <a:txBody>
                    <a:bodyPr/>
                    <a:lstStyle/>
                    <a:p>
                      <a:pPr algn="ctr"/>
                      <a:r>
                        <a:rPr lang="en-US" b="1" dirty="0" smtClean="0"/>
                        <a:t>Remembering</a:t>
                      </a:r>
                      <a:endParaRPr lang="en-US" b="1" dirty="0"/>
                    </a:p>
                  </a:txBody>
                  <a:tcPr/>
                </a:tc>
              </a:tr>
            </a:tbl>
          </a:graphicData>
        </a:graphic>
      </p:graphicFrame>
      <p:sp>
        <p:nvSpPr>
          <p:cNvPr id="22" name="TextBox 21"/>
          <p:cNvSpPr txBox="1"/>
          <p:nvPr/>
        </p:nvSpPr>
        <p:spPr>
          <a:xfrm>
            <a:off x="1981200" y="1219200"/>
            <a:ext cx="4724400" cy="461665"/>
          </a:xfrm>
          <a:prstGeom prst="rect">
            <a:avLst/>
          </a:prstGeom>
          <a:noFill/>
        </p:spPr>
        <p:txBody>
          <a:bodyPr wrap="square" rtlCol="0">
            <a:spAutoFit/>
          </a:bodyPr>
          <a:lstStyle/>
          <a:p>
            <a:pPr algn="ctr"/>
            <a:r>
              <a:rPr lang="en-US" sz="2400" b="1" dirty="0" smtClean="0">
                <a:solidFill>
                  <a:srgbClr val="0070C0"/>
                </a:solidFill>
              </a:rPr>
              <a:t>Higher Order Thinking Skills</a:t>
            </a:r>
            <a:endParaRPr lang="en-US" sz="2400" b="1" dirty="0">
              <a:solidFill>
                <a:srgbClr val="0070C0"/>
              </a:solidFill>
            </a:endParaRPr>
          </a:p>
        </p:txBody>
      </p:sp>
      <p:pic>
        <p:nvPicPr>
          <p:cNvPr id="38922" name="Picture 10" descr="Aiga Symbol Signs Clipart">
            <a:hlinkClick r:id="rId4"/>
          </p:cNvPr>
          <p:cNvPicPr>
            <a:picLocks noChangeAspect="1" noChangeArrowheads="1"/>
          </p:cNvPicPr>
          <p:nvPr/>
        </p:nvPicPr>
        <p:blipFill>
          <a:blip r:embed="rId5"/>
          <a:srcRect/>
          <a:stretch>
            <a:fillRect/>
          </a:stretch>
        </p:blipFill>
        <p:spPr bwMode="auto">
          <a:xfrm>
            <a:off x="15400338" y="-26041350"/>
            <a:ext cx="790575" cy="942975"/>
          </a:xfrm>
          <a:prstGeom prst="rect">
            <a:avLst/>
          </a:prstGeom>
          <a:noFill/>
        </p:spPr>
      </p:pic>
      <p:pic>
        <p:nvPicPr>
          <p:cNvPr id="38924" name="Picture 12" descr="Aiga Symbol Signs Clipart">
            <a:hlinkClick r:id="rId4"/>
          </p:cNvPr>
          <p:cNvPicPr>
            <a:picLocks noChangeAspect="1" noChangeArrowheads="1"/>
          </p:cNvPicPr>
          <p:nvPr/>
        </p:nvPicPr>
        <p:blipFill>
          <a:blip r:embed="rId5"/>
          <a:srcRect/>
          <a:stretch>
            <a:fillRect/>
          </a:stretch>
        </p:blipFill>
        <p:spPr bwMode="auto">
          <a:xfrm>
            <a:off x="15400338" y="-26041350"/>
            <a:ext cx="790575" cy="942975"/>
          </a:xfrm>
          <a:prstGeom prst="rect">
            <a:avLst/>
          </a:prstGeom>
          <a:noFill/>
        </p:spPr>
      </p:pic>
      <p:pic>
        <p:nvPicPr>
          <p:cNvPr id="38926" name="Picture 14" descr="Aiga Symbol Signs Clipart">
            <a:hlinkClick r:id="rId4"/>
          </p:cNvPr>
          <p:cNvPicPr>
            <a:picLocks noChangeAspect="1" noChangeArrowheads="1"/>
          </p:cNvPicPr>
          <p:nvPr/>
        </p:nvPicPr>
        <p:blipFill>
          <a:blip r:embed="rId6"/>
          <a:srcRect/>
          <a:stretch>
            <a:fillRect/>
          </a:stretch>
        </p:blipFill>
        <p:spPr bwMode="auto">
          <a:xfrm>
            <a:off x="15400338" y="-26041350"/>
            <a:ext cx="2371725" cy="2838450"/>
          </a:xfrm>
          <a:prstGeom prst="rect">
            <a:avLst/>
          </a:prstGeom>
          <a:noFill/>
        </p:spPr>
      </p:pic>
      <p:sp>
        <p:nvSpPr>
          <p:cNvPr id="2" name="Down Arrow 1"/>
          <p:cNvSpPr/>
          <p:nvPr/>
        </p:nvSpPr>
        <p:spPr>
          <a:xfrm rot="10800000">
            <a:off x="6629400" y="2286000"/>
            <a:ext cx="484632" cy="2971800"/>
          </a:xfrm>
          <a:prstGeom prst="down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20174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What is Web 2.0 Technology</a:t>
            </a:r>
            <a:endParaRPr lang="en-US" dirty="0"/>
          </a:p>
        </p:txBody>
      </p:sp>
      <p:sp>
        <p:nvSpPr>
          <p:cNvPr id="2" name="Content Placeholder 1"/>
          <p:cNvSpPr>
            <a:spLocks noGrp="1"/>
          </p:cNvSpPr>
          <p:nvPr>
            <p:ph idx="1"/>
          </p:nvPr>
        </p:nvSpPr>
        <p:spPr/>
        <p:txBody>
          <a:bodyPr/>
          <a:lstStyle/>
          <a:p>
            <a:pPr marL="0" indent="0">
              <a:buNone/>
            </a:pPr>
            <a:r>
              <a:rPr lang="en-US" sz="1800" dirty="0" smtClean="0"/>
              <a:t>Web 2.0 technologies provide a level user interaction that was not available before (Web 1.0). Websites have become much more dynamic and interconnected, producing "online communities" and making it even easier to share information on the Web. Because most Web 2.0 features are offered as free services, sites like Wikipedia and Facebook have grown at amazingly fast rates. As the sites continue to grow, more features are added, building off the technologies in place.</a:t>
            </a:r>
            <a:endParaRPr lang="en-US" sz="1800" dirty="0"/>
          </a:p>
        </p:txBody>
      </p:sp>
      <p:sp>
        <p:nvSpPr>
          <p:cNvPr id="7" name="Slide Number Placeholder 6"/>
          <p:cNvSpPr>
            <a:spLocks noGrp="1"/>
          </p:cNvSpPr>
          <p:nvPr>
            <p:ph type="sldNum" sz="quarter" idx="12"/>
          </p:nvPr>
        </p:nvSpPr>
        <p:spPr/>
        <p:txBody>
          <a:bodyPr/>
          <a:lstStyle/>
          <a:p>
            <a:fld id="{0B53DAEE-52F7-4F22-B356-8E272A7581EE}" type="slidenum">
              <a:rPr lang="en-US"/>
              <a:pPr/>
              <a:t>3</a:t>
            </a:fld>
            <a:endParaRPr lang="en-US"/>
          </a:p>
        </p:txBody>
      </p:sp>
      <p:sp>
        <p:nvSpPr>
          <p:cNvPr id="5" name="TextBox 4"/>
          <p:cNvSpPr txBox="1"/>
          <p:nvPr/>
        </p:nvSpPr>
        <p:spPr>
          <a:xfrm>
            <a:off x="1600200" y="4876800"/>
            <a:ext cx="7467600" cy="1077218"/>
          </a:xfrm>
          <a:prstGeom prst="rect">
            <a:avLst/>
          </a:prstGeom>
          <a:noFill/>
        </p:spPr>
        <p:txBody>
          <a:bodyPr wrap="square" rtlCol="0">
            <a:spAutoFit/>
          </a:bodyPr>
          <a:lstStyle/>
          <a:p>
            <a:pPr algn="ctr"/>
            <a:r>
              <a:rPr lang="en-US" sz="3200" dirty="0" smtClean="0">
                <a:solidFill>
                  <a:schemeClr val="bg1"/>
                </a:solidFill>
                <a:hlinkClick r:id="rId2"/>
              </a:rPr>
              <a:t>http://groups.diigo.com/group/web-20-conference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2668526-CDCE-4708-90FB-2AC2721F157E}" type="slidenum">
              <a:rPr lang="en-US"/>
              <a:pPr/>
              <a:t>4</a:t>
            </a:fld>
            <a:endParaRPr lang="en-US"/>
          </a:p>
        </p:txBody>
      </p:sp>
      <p:sp>
        <p:nvSpPr>
          <p:cNvPr id="5122" name="Rectangle 2"/>
          <p:cNvSpPr>
            <a:spLocks noGrp="1" noChangeArrowheads="1"/>
          </p:cNvSpPr>
          <p:nvPr>
            <p:ph type="title"/>
          </p:nvPr>
        </p:nvSpPr>
        <p:spPr>
          <a:xfrm>
            <a:off x="685800" y="838200"/>
            <a:ext cx="5867400" cy="1230086"/>
          </a:xfrm>
        </p:spPr>
        <p:txBody>
          <a:bodyPr/>
          <a:lstStyle/>
          <a:p>
            <a:r>
              <a:rPr lang="en-US" dirty="0" smtClean="0">
                <a:solidFill>
                  <a:srgbClr val="C00000"/>
                </a:solidFill>
              </a:rPr>
              <a:t>Poll Everywhere</a:t>
            </a:r>
            <a:r>
              <a:rPr lang="en-US" dirty="0" smtClean="0"/>
              <a:t/>
            </a:r>
            <a:br>
              <a:rPr lang="en-US" dirty="0" smtClean="0"/>
            </a:br>
            <a:r>
              <a:rPr lang="en-US" sz="1600" b="1" dirty="0" smtClean="0">
                <a:ln>
                  <a:solidFill>
                    <a:schemeClr val="bg1">
                      <a:alpha val="92000"/>
                    </a:schemeClr>
                  </a:solidFill>
                </a:ln>
              </a:rPr>
              <a:t>The fastest way to create stylish real-time experiences for </a:t>
            </a:r>
            <a:br>
              <a:rPr lang="en-US" sz="1600" b="1" dirty="0" smtClean="0">
                <a:ln>
                  <a:solidFill>
                    <a:schemeClr val="bg1">
                      <a:alpha val="92000"/>
                    </a:schemeClr>
                  </a:solidFill>
                </a:ln>
              </a:rPr>
            </a:br>
            <a:r>
              <a:rPr lang="en-US" sz="1600" b="1" dirty="0" smtClean="0">
                <a:ln>
                  <a:solidFill>
                    <a:schemeClr val="bg1">
                      <a:alpha val="92000"/>
                    </a:schemeClr>
                  </a:solidFill>
                </a:ln>
              </a:rPr>
              <a:t>classes using mobile devices</a:t>
            </a:r>
            <a:br>
              <a:rPr lang="en-US" sz="1600" b="1" dirty="0" smtClean="0">
                <a:ln>
                  <a:solidFill>
                    <a:schemeClr val="bg1">
                      <a:alpha val="92000"/>
                    </a:schemeClr>
                  </a:solidFill>
                </a:ln>
              </a:rPr>
            </a:br>
            <a:endParaRPr lang="en-US" sz="1600" dirty="0">
              <a:ln>
                <a:solidFill>
                  <a:schemeClr val="bg1">
                    <a:alpha val="92000"/>
                  </a:schemeClr>
                </a:solidFill>
              </a:ln>
            </a:endParaRPr>
          </a:p>
        </p:txBody>
      </p:sp>
      <p:sp>
        <p:nvSpPr>
          <p:cNvPr id="5123" name="Rectangle 3"/>
          <p:cNvSpPr>
            <a:spLocks noGrp="1" noChangeArrowheads="1"/>
          </p:cNvSpPr>
          <p:nvPr>
            <p:ph type="body" idx="1"/>
          </p:nvPr>
        </p:nvSpPr>
        <p:spPr>
          <a:xfrm>
            <a:off x="685800" y="2209800"/>
            <a:ext cx="7772400" cy="1524000"/>
          </a:xfrm>
        </p:spPr>
        <p:txBody>
          <a:bodyPr/>
          <a:lstStyle/>
          <a:p>
            <a:pPr marL="0" indent="0">
              <a:buNone/>
            </a:pPr>
            <a:endParaRPr lang="en-US" sz="1600" b="1" dirty="0"/>
          </a:p>
          <a:p>
            <a:pPr marL="0" indent="0">
              <a:buNone/>
            </a:pPr>
            <a:r>
              <a:rPr lang="en-US" sz="1600" dirty="0" smtClean="0"/>
              <a:t>Poll Everywhere replaces expensive proprietary audience response hardware with standard web technology. It's the easiest way to gather live responses in any venue: conferences, presentations, classrooms, radio, TV, print — anywhere. </a:t>
            </a:r>
            <a:endParaRPr lang="en-US" dirty="0"/>
          </a:p>
        </p:txBody>
      </p:sp>
      <p:pic>
        <p:nvPicPr>
          <p:cNvPr id="2" name="Picture 1">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609600"/>
            <a:ext cx="1438275" cy="1447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457200"/>
            <a:ext cx="6577778" cy="1676399"/>
          </a:xfrm>
        </p:spPr>
      </p:pic>
      <p:sp>
        <p:nvSpPr>
          <p:cNvPr id="5" name="Slide Number Placeholder 4"/>
          <p:cNvSpPr>
            <a:spLocks noGrp="1"/>
          </p:cNvSpPr>
          <p:nvPr>
            <p:ph type="sldNum" sz="quarter" idx="12"/>
          </p:nvPr>
        </p:nvSpPr>
        <p:spPr/>
        <p:txBody>
          <a:bodyPr/>
          <a:lstStyle/>
          <a:p>
            <a:fld id="{D75AFED6-1F8F-422A-AA8D-618C95794C41}" type="slidenum">
              <a:rPr lang="en-US" smtClean="0"/>
              <a:pPr/>
              <a:t>5</a:t>
            </a:fld>
            <a:endParaRPr lang="en-US"/>
          </a:p>
        </p:txBody>
      </p:sp>
      <p:sp>
        <p:nvSpPr>
          <p:cNvPr id="7" name="TextBox 6"/>
          <p:cNvSpPr txBox="1"/>
          <p:nvPr/>
        </p:nvSpPr>
        <p:spPr>
          <a:xfrm>
            <a:off x="1600200" y="2743200"/>
            <a:ext cx="5638800" cy="3016210"/>
          </a:xfrm>
          <a:prstGeom prst="rect">
            <a:avLst/>
          </a:prstGeom>
          <a:noFill/>
        </p:spPr>
        <p:txBody>
          <a:bodyPr wrap="square" rtlCol="0">
            <a:spAutoFit/>
          </a:bodyPr>
          <a:lstStyle/>
          <a:p>
            <a:pPr marL="342900" indent="-342900">
              <a:buFont typeface="Arial" pitchFamily="34" charset="0"/>
              <a:buChar char="•"/>
            </a:pPr>
            <a:r>
              <a:rPr lang="en-US" sz="1800" dirty="0" smtClean="0">
                <a:solidFill>
                  <a:schemeClr val="bg1"/>
                </a:solidFill>
              </a:rPr>
              <a:t>Research projects with the wiki serving as ongoing documentation of work.</a:t>
            </a:r>
          </a:p>
          <a:p>
            <a:pPr marL="342900" indent="-342900">
              <a:buFont typeface="Arial" pitchFamily="34" charset="0"/>
              <a:buChar char="•"/>
            </a:pPr>
            <a:r>
              <a:rPr lang="en-US" sz="1800" dirty="0" smtClean="0">
                <a:solidFill>
                  <a:schemeClr val="bg1"/>
                </a:solidFill>
              </a:rPr>
              <a:t>Students can provide summaries of their thoughts from prescribed readings and course discussions.</a:t>
            </a:r>
          </a:p>
          <a:p>
            <a:pPr marL="342900" indent="-342900">
              <a:buFont typeface="Arial" pitchFamily="34" charset="0"/>
              <a:buChar char="•"/>
            </a:pPr>
            <a:r>
              <a:rPr lang="en-US" sz="1800" dirty="0" smtClean="0">
                <a:solidFill>
                  <a:schemeClr val="bg1"/>
                </a:solidFill>
              </a:rPr>
              <a:t>Use wikis to post course materials, articles, handouts and links.</a:t>
            </a:r>
          </a:p>
          <a:p>
            <a:pPr marL="342900" indent="-342900">
              <a:buFont typeface="Arial" pitchFamily="34" charset="0"/>
              <a:buChar char="•"/>
            </a:pPr>
            <a:r>
              <a:rPr lang="en-US" sz="1800" dirty="0" smtClean="0">
                <a:solidFill>
                  <a:schemeClr val="bg1"/>
                </a:solidFill>
              </a:rPr>
              <a:t>Group authoring – typically students email one another to collaborate on a paper or project.  Use a wiki to build and edit a paper or project right on the wiki page.</a:t>
            </a:r>
          </a:p>
          <a:p>
            <a:pPr marL="342900" indent="-342900">
              <a:buFont typeface="Arial" pitchFamily="34" charset="0"/>
              <a:buChar char="•"/>
            </a:pPr>
            <a:endParaRPr lang="en-US" sz="1400" dirty="0" smtClean="0">
              <a:solidFill>
                <a:schemeClr val="bg1"/>
              </a:solidFill>
            </a:endParaRPr>
          </a:p>
          <a:p>
            <a:pPr marL="342900" indent="-342900">
              <a:buFont typeface="Arial" pitchFamily="34" charset="0"/>
              <a:buChar char="•"/>
            </a:pPr>
            <a:endParaRPr lang="en-US" sz="1400" dirty="0">
              <a:solidFill>
                <a:schemeClr val="bg1"/>
              </a:solidFill>
            </a:endParaRPr>
          </a:p>
        </p:txBody>
      </p:sp>
    </p:spTree>
    <p:extLst>
      <p:ext uri="{BB962C8B-B14F-4D97-AF65-F5344CB8AC3E}">
        <p14:creationId xmlns:p14="http://schemas.microsoft.com/office/powerpoint/2010/main" val="3883185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71600" y="304800"/>
            <a:ext cx="6248400" cy="1066800"/>
          </a:xfrm>
        </p:spPr>
      </p:pic>
      <p:sp>
        <p:nvSpPr>
          <p:cNvPr id="5" name="Slide Number Placeholder 4"/>
          <p:cNvSpPr>
            <a:spLocks noGrp="1"/>
          </p:cNvSpPr>
          <p:nvPr>
            <p:ph type="sldNum" sz="quarter" idx="12"/>
          </p:nvPr>
        </p:nvSpPr>
        <p:spPr/>
        <p:txBody>
          <a:bodyPr/>
          <a:lstStyle/>
          <a:p>
            <a:fld id="{D75AFED6-1F8F-422A-AA8D-618C95794C41}" type="slidenum">
              <a:rPr lang="en-US" smtClean="0"/>
              <a:pPr/>
              <a:t>6</a:t>
            </a:fld>
            <a:endParaRPr lang="en-US"/>
          </a:p>
        </p:txBody>
      </p:sp>
      <p:sp>
        <p:nvSpPr>
          <p:cNvPr id="7" name="TextBox 6"/>
          <p:cNvSpPr txBox="1"/>
          <p:nvPr/>
        </p:nvSpPr>
        <p:spPr>
          <a:xfrm>
            <a:off x="1295400" y="1905000"/>
            <a:ext cx="6705600" cy="2677656"/>
          </a:xfrm>
          <a:prstGeom prst="rect">
            <a:avLst/>
          </a:prstGeom>
          <a:noFill/>
        </p:spPr>
        <p:txBody>
          <a:bodyPr wrap="square" rtlCol="0">
            <a:spAutoFit/>
          </a:bodyPr>
          <a:lstStyle/>
          <a:p>
            <a:r>
              <a:rPr lang="en-US" dirty="0" err="1" smtClean="0">
                <a:solidFill>
                  <a:schemeClr val="bg1"/>
                </a:solidFill>
              </a:rPr>
              <a:t>Glogster</a:t>
            </a:r>
            <a:r>
              <a:rPr lang="en-US" dirty="0" smtClean="0">
                <a:solidFill>
                  <a:schemeClr val="bg1"/>
                </a:solidFill>
              </a:rPr>
              <a:t> EDU is the leading global education platform for the </a:t>
            </a:r>
            <a:r>
              <a:rPr lang="en-US" b="1" dirty="0" smtClean="0">
                <a:solidFill>
                  <a:schemeClr val="bg1"/>
                </a:solidFill>
              </a:rPr>
              <a:t>creative expression of knowledge and skills</a:t>
            </a:r>
            <a:r>
              <a:rPr lang="en-US" dirty="0" smtClean="0">
                <a:solidFill>
                  <a:schemeClr val="bg1"/>
                </a:solidFill>
              </a:rPr>
              <a:t> in the classroom and beyond.  We empower educators and students with the technology to create </a:t>
            </a:r>
            <a:r>
              <a:rPr lang="en-US" b="1" dirty="0" smtClean="0">
                <a:solidFill>
                  <a:schemeClr val="bg1"/>
                </a:solidFill>
              </a:rPr>
              <a:t>GLOGS - online multimedia posters</a:t>
            </a:r>
            <a:r>
              <a:rPr lang="en-US" dirty="0" smtClean="0">
                <a:solidFill>
                  <a:schemeClr val="bg1"/>
                </a:solidFill>
              </a:rPr>
              <a:t> - with text, photos, videos, graphics, sounds, drawings, data attachments and more</a:t>
            </a:r>
            <a:r>
              <a:rPr lang="en-US" dirty="0"/>
              <a:t>.</a:t>
            </a:r>
            <a:r>
              <a:rPr lang="en-US" dirty="0" smtClean="0"/>
              <a:t> </a:t>
            </a:r>
            <a:endParaRPr lang="en-US" dirty="0"/>
          </a:p>
        </p:txBody>
      </p:sp>
    </p:spTree>
    <p:extLst>
      <p:ext uri="{BB962C8B-B14F-4D97-AF65-F5344CB8AC3E}">
        <p14:creationId xmlns:p14="http://schemas.microsoft.com/office/powerpoint/2010/main" val="3636405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838200" y="685800"/>
            <a:ext cx="1524000" cy="581025"/>
          </a:xfrm>
        </p:spPr>
      </p:pic>
      <p:sp>
        <p:nvSpPr>
          <p:cNvPr id="5" name="Slide Number Placeholder 4"/>
          <p:cNvSpPr>
            <a:spLocks noGrp="1"/>
          </p:cNvSpPr>
          <p:nvPr>
            <p:ph type="sldNum" sz="quarter" idx="12"/>
          </p:nvPr>
        </p:nvSpPr>
        <p:spPr/>
        <p:txBody>
          <a:bodyPr/>
          <a:lstStyle/>
          <a:p>
            <a:fld id="{D75AFED6-1F8F-422A-AA8D-618C95794C41}" type="slidenum">
              <a:rPr lang="en-US" smtClean="0"/>
              <a:pPr/>
              <a:t>7</a:t>
            </a:fld>
            <a:endParaRPr lang="en-US"/>
          </a:p>
        </p:txBody>
      </p:sp>
      <p:sp>
        <p:nvSpPr>
          <p:cNvPr id="8" name="TextBox 7"/>
          <p:cNvSpPr txBox="1"/>
          <p:nvPr/>
        </p:nvSpPr>
        <p:spPr>
          <a:xfrm>
            <a:off x="2810691" y="685800"/>
            <a:ext cx="5786846" cy="2031325"/>
          </a:xfrm>
          <a:prstGeom prst="rect">
            <a:avLst/>
          </a:prstGeom>
          <a:noFill/>
        </p:spPr>
        <p:txBody>
          <a:bodyPr wrap="square" rtlCol="0">
            <a:spAutoFit/>
          </a:bodyPr>
          <a:lstStyle/>
          <a:p>
            <a:r>
              <a:rPr lang="en-US" sz="1800" dirty="0" err="1" smtClean="0">
                <a:solidFill>
                  <a:schemeClr val="bg1"/>
                </a:solidFill>
              </a:rPr>
              <a:t>Wordle</a:t>
            </a:r>
            <a:r>
              <a:rPr lang="en-US" sz="1800" dirty="0" smtClean="0">
                <a:solidFill>
                  <a:schemeClr val="bg1"/>
                </a:solidFill>
              </a:rPr>
              <a:t> is a toy for generating “word clouds” from text that you provide. The clouds give greater prominence to words that appear more frequently in the source text. You can tweak your clouds with different fonts, layouts, and color schemes. The images you create with </a:t>
            </a:r>
            <a:r>
              <a:rPr lang="en-US" sz="1800" dirty="0" err="1" smtClean="0">
                <a:solidFill>
                  <a:schemeClr val="bg1"/>
                </a:solidFill>
              </a:rPr>
              <a:t>Wordle</a:t>
            </a:r>
            <a:r>
              <a:rPr lang="en-US" sz="1800" dirty="0" smtClean="0">
                <a:solidFill>
                  <a:schemeClr val="bg1"/>
                </a:solidFill>
              </a:rPr>
              <a:t> are yours to use however you like. You can print them out, or save them to the </a:t>
            </a:r>
            <a:r>
              <a:rPr lang="en-US" sz="1800" dirty="0" err="1" smtClean="0">
                <a:solidFill>
                  <a:schemeClr val="bg1"/>
                </a:solidFill>
              </a:rPr>
              <a:t>Wordle</a:t>
            </a:r>
            <a:r>
              <a:rPr lang="en-US" sz="1800" dirty="0" smtClean="0">
                <a:solidFill>
                  <a:schemeClr val="bg1"/>
                </a:solidFill>
              </a:rPr>
              <a:t> gallery to share with your friends. </a:t>
            </a:r>
            <a:endParaRPr lang="en-US" sz="1800" dirty="0">
              <a:solidFill>
                <a:schemeClr val="bg1"/>
              </a:solidFill>
            </a:endParaRPr>
          </a:p>
        </p:txBody>
      </p:sp>
      <p:pic>
        <p:nvPicPr>
          <p:cNvPr id="12" name="Picture 11">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90800" y="3581400"/>
            <a:ext cx="4953000" cy="2057400"/>
          </a:xfrm>
          <a:prstGeom prst="rect">
            <a:avLst/>
          </a:prstGeom>
        </p:spPr>
      </p:pic>
    </p:spTree>
    <p:extLst>
      <p:ext uri="{BB962C8B-B14F-4D97-AF65-F5344CB8AC3E}">
        <p14:creationId xmlns:p14="http://schemas.microsoft.com/office/powerpoint/2010/main" val="1429058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35397" y="304800"/>
            <a:ext cx="3174603" cy="3098413"/>
          </a:xfrm>
        </p:spPr>
      </p:pic>
      <p:sp>
        <p:nvSpPr>
          <p:cNvPr id="5" name="Slide Number Placeholder 4"/>
          <p:cNvSpPr>
            <a:spLocks noGrp="1"/>
          </p:cNvSpPr>
          <p:nvPr>
            <p:ph type="sldNum" sz="quarter" idx="12"/>
          </p:nvPr>
        </p:nvSpPr>
        <p:spPr/>
        <p:txBody>
          <a:bodyPr/>
          <a:lstStyle/>
          <a:p>
            <a:fld id="{D75AFED6-1F8F-422A-AA8D-618C95794C41}" type="slidenum">
              <a:rPr lang="en-US" smtClean="0"/>
              <a:pPr/>
              <a:t>8</a:t>
            </a:fld>
            <a:endParaRPr lang="en-US"/>
          </a:p>
        </p:txBody>
      </p:sp>
      <p:sp>
        <p:nvSpPr>
          <p:cNvPr id="8" name="TextBox 7"/>
          <p:cNvSpPr txBox="1"/>
          <p:nvPr/>
        </p:nvSpPr>
        <p:spPr>
          <a:xfrm>
            <a:off x="2438400" y="2819400"/>
            <a:ext cx="6477000" cy="1938992"/>
          </a:xfrm>
          <a:prstGeom prst="rect">
            <a:avLst/>
          </a:prstGeom>
          <a:noFill/>
        </p:spPr>
        <p:txBody>
          <a:bodyPr wrap="square" rtlCol="0">
            <a:spAutoFit/>
          </a:bodyPr>
          <a:lstStyle/>
          <a:p>
            <a:pPr marL="342900" indent="-342900">
              <a:buFont typeface="Arial" pitchFamily="34" charset="0"/>
              <a:buChar char="•"/>
            </a:pPr>
            <a:r>
              <a:rPr lang="en-US" dirty="0" smtClean="0">
                <a:solidFill>
                  <a:schemeClr val="bg1"/>
                </a:solidFill>
              </a:rPr>
              <a:t>Motivate students to participate</a:t>
            </a:r>
          </a:p>
          <a:p>
            <a:pPr marL="342900" indent="-342900">
              <a:buFont typeface="Arial" pitchFamily="34" charset="0"/>
              <a:buChar char="•"/>
            </a:pPr>
            <a:r>
              <a:rPr lang="en-US" dirty="0" smtClean="0">
                <a:solidFill>
                  <a:schemeClr val="bg1"/>
                </a:solidFill>
              </a:rPr>
              <a:t>Improve message comprehension</a:t>
            </a:r>
          </a:p>
          <a:p>
            <a:pPr marL="342900" indent="-342900">
              <a:buFont typeface="Arial" pitchFamily="34" charset="0"/>
              <a:buChar char="•"/>
            </a:pPr>
            <a:r>
              <a:rPr lang="en-US" dirty="0" smtClean="0">
                <a:solidFill>
                  <a:schemeClr val="bg1"/>
                </a:solidFill>
              </a:rPr>
              <a:t>Introduce technology in a fun way</a:t>
            </a:r>
          </a:p>
          <a:p>
            <a:pPr marL="342900" indent="-342900">
              <a:buFont typeface="Arial" pitchFamily="34" charset="0"/>
              <a:buChar char="•"/>
            </a:pPr>
            <a:r>
              <a:rPr lang="en-US" dirty="0" smtClean="0">
                <a:solidFill>
                  <a:schemeClr val="bg1"/>
                </a:solidFill>
              </a:rPr>
              <a:t>Utilize </a:t>
            </a:r>
            <a:r>
              <a:rPr lang="en-US" dirty="0" err="1" smtClean="0">
                <a:solidFill>
                  <a:schemeClr val="bg1"/>
                </a:solidFill>
              </a:rPr>
              <a:t>Voki</a:t>
            </a:r>
            <a:r>
              <a:rPr lang="en-US" dirty="0" smtClean="0">
                <a:solidFill>
                  <a:schemeClr val="bg1"/>
                </a:solidFill>
              </a:rPr>
              <a:t> as an effective language tool </a:t>
            </a:r>
            <a:r>
              <a:rPr lang="en-US" b="0" i="0" dirty="0" smtClean="0">
                <a:solidFill>
                  <a:schemeClr val="bg1"/>
                </a:solidFill>
                <a:effectLst/>
              </a:rPr>
              <a:t>(Text-to-speech in over 25 languages)</a:t>
            </a:r>
            <a:endParaRPr lang="en-US" dirty="0">
              <a:solidFill>
                <a:schemeClr val="bg1"/>
              </a:solidFill>
            </a:endParaRPr>
          </a:p>
        </p:txBody>
      </p:sp>
      <p:sp>
        <p:nvSpPr>
          <p:cNvPr id="9" name="TextBox 8"/>
          <p:cNvSpPr txBox="1"/>
          <p:nvPr/>
        </p:nvSpPr>
        <p:spPr>
          <a:xfrm>
            <a:off x="3810000" y="1465442"/>
            <a:ext cx="4953000" cy="646331"/>
          </a:xfrm>
          <a:prstGeom prst="rect">
            <a:avLst/>
          </a:prstGeom>
          <a:noFill/>
        </p:spPr>
        <p:txBody>
          <a:bodyPr wrap="square" rtlCol="0">
            <a:spAutoFit/>
          </a:bodyPr>
          <a:lstStyle/>
          <a:p>
            <a:pPr algn="ctr"/>
            <a:r>
              <a:rPr lang="en-US" sz="3600" dirty="0" smtClean="0">
                <a:solidFill>
                  <a:schemeClr val="bg1"/>
                </a:solidFill>
              </a:rPr>
              <a:t>Create Speaking Avatars</a:t>
            </a:r>
            <a:endParaRPr lang="en-US" sz="3600" dirty="0">
              <a:solidFill>
                <a:schemeClr val="bg1"/>
              </a:solidFill>
            </a:endParaRPr>
          </a:p>
        </p:txBody>
      </p:sp>
      <p:sp>
        <p:nvSpPr>
          <p:cNvPr id="10" name="TextBox 9"/>
          <p:cNvSpPr txBox="1"/>
          <p:nvPr/>
        </p:nvSpPr>
        <p:spPr>
          <a:xfrm>
            <a:off x="4819106" y="2133600"/>
            <a:ext cx="2895600" cy="338554"/>
          </a:xfrm>
          <a:prstGeom prst="rect">
            <a:avLst/>
          </a:prstGeom>
          <a:noFill/>
        </p:spPr>
        <p:txBody>
          <a:bodyPr wrap="square" rtlCol="0">
            <a:spAutoFit/>
          </a:bodyPr>
          <a:lstStyle/>
          <a:p>
            <a:r>
              <a:rPr lang="en-US" sz="1600" dirty="0" smtClean="0">
                <a:solidFill>
                  <a:schemeClr val="bg1"/>
                </a:solidFill>
              </a:rPr>
              <a:t>....and use them as learning tools</a:t>
            </a:r>
            <a:endParaRPr lang="en-US" sz="1600" dirty="0">
              <a:solidFill>
                <a:schemeClr val="bg1"/>
              </a:solidFill>
            </a:endParaRPr>
          </a:p>
        </p:txBody>
      </p:sp>
    </p:spTree>
    <p:extLst>
      <p:ext uri="{BB962C8B-B14F-4D97-AF65-F5344CB8AC3E}">
        <p14:creationId xmlns:p14="http://schemas.microsoft.com/office/powerpoint/2010/main" val="59055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 y="838199"/>
            <a:ext cx="4114800" cy="725507"/>
          </a:xfrm>
        </p:spPr>
      </p:pic>
      <p:sp>
        <p:nvSpPr>
          <p:cNvPr id="5" name="Slide Number Placeholder 4"/>
          <p:cNvSpPr>
            <a:spLocks noGrp="1"/>
          </p:cNvSpPr>
          <p:nvPr>
            <p:ph type="sldNum" sz="quarter" idx="12"/>
          </p:nvPr>
        </p:nvSpPr>
        <p:spPr/>
        <p:txBody>
          <a:bodyPr/>
          <a:lstStyle/>
          <a:p>
            <a:fld id="{D75AFED6-1F8F-422A-AA8D-618C95794C41}" type="slidenum">
              <a:rPr lang="en-US" smtClean="0"/>
              <a:pPr/>
              <a:t>9</a:t>
            </a:fld>
            <a:endParaRPr lang="en-US"/>
          </a:p>
        </p:txBody>
      </p:sp>
      <p:sp>
        <p:nvSpPr>
          <p:cNvPr id="9" name="TextBox 8"/>
          <p:cNvSpPr txBox="1"/>
          <p:nvPr/>
        </p:nvSpPr>
        <p:spPr>
          <a:xfrm>
            <a:off x="228600" y="1676400"/>
            <a:ext cx="4114800" cy="738664"/>
          </a:xfrm>
          <a:prstGeom prst="rect">
            <a:avLst/>
          </a:prstGeom>
          <a:noFill/>
        </p:spPr>
        <p:txBody>
          <a:bodyPr wrap="square" rtlCol="0">
            <a:spAutoFit/>
          </a:bodyPr>
          <a:lstStyle/>
          <a:p>
            <a:pPr algn="ctr"/>
            <a:r>
              <a:rPr lang="en-US" sz="1400" i="1" dirty="0" smtClean="0">
                <a:solidFill>
                  <a:schemeClr val="bg1"/>
                </a:solidFill>
              </a:rPr>
              <a:t>Bubbl</a:t>
            </a:r>
            <a:r>
              <a:rPr lang="en-US" sz="1400" dirty="0" smtClean="0">
                <a:solidFill>
                  <a:schemeClr val="bg1"/>
                </a:solidFill>
              </a:rPr>
              <a:t>.</a:t>
            </a:r>
            <a:r>
              <a:rPr lang="en-US" sz="1400" i="1" dirty="0" smtClean="0">
                <a:solidFill>
                  <a:schemeClr val="bg1"/>
                </a:solidFill>
              </a:rPr>
              <a:t>us</a:t>
            </a:r>
            <a:r>
              <a:rPr lang="en-US" sz="1400" dirty="0" smtClean="0">
                <a:solidFill>
                  <a:schemeClr val="bg1"/>
                </a:solidFill>
              </a:rPr>
              <a:t> is a Webb 2.0 teaching tool that develops creativity, effective communication, and other 21st century learning skills.</a:t>
            </a:r>
            <a:endParaRPr lang="en-US" sz="1400" dirty="0">
              <a:solidFill>
                <a:schemeClr val="bg1"/>
              </a:solidFill>
            </a:endParaRPr>
          </a:p>
        </p:txBody>
      </p:sp>
      <p:pic>
        <p:nvPicPr>
          <p:cNvPr id="10" name="Picture 9">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81400" y="2971800"/>
            <a:ext cx="3657600" cy="1981200"/>
          </a:xfrm>
          <a:prstGeom prst="rect">
            <a:avLst/>
          </a:prstGeom>
        </p:spPr>
      </p:pic>
      <p:sp>
        <p:nvSpPr>
          <p:cNvPr id="11" name="TextBox 10"/>
          <p:cNvSpPr txBox="1"/>
          <p:nvPr/>
        </p:nvSpPr>
        <p:spPr>
          <a:xfrm>
            <a:off x="2514600" y="5257800"/>
            <a:ext cx="5791200" cy="646331"/>
          </a:xfrm>
          <a:prstGeom prst="rect">
            <a:avLst/>
          </a:prstGeom>
          <a:noFill/>
        </p:spPr>
        <p:txBody>
          <a:bodyPr wrap="square" rtlCol="0">
            <a:spAutoFit/>
          </a:bodyPr>
          <a:lstStyle/>
          <a:p>
            <a:r>
              <a:rPr lang="en-US" sz="1800" dirty="0" err="1" smtClean="0">
                <a:solidFill>
                  <a:schemeClr val="bg1"/>
                </a:solidFill>
              </a:rPr>
              <a:t>Prezi</a:t>
            </a:r>
            <a:r>
              <a:rPr lang="en-US" sz="1800" dirty="0" smtClean="0">
                <a:solidFill>
                  <a:schemeClr val="bg1"/>
                </a:solidFill>
              </a:rPr>
              <a:t> is a web-based presentation application and storytelling tool that uses a single canvas instead of traditional slides.</a:t>
            </a:r>
            <a:endParaRPr lang="en-US" sz="1800" dirty="0">
              <a:solidFill>
                <a:schemeClr val="bg1"/>
              </a:solidFill>
            </a:endParaRPr>
          </a:p>
        </p:txBody>
      </p:sp>
      <p:pic>
        <p:nvPicPr>
          <p:cNvPr id="12" name="Picture 11">
            <a:hlinkClick r:id="rId6"/>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81600" y="812908"/>
            <a:ext cx="1371599" cy="1320692"/>
          </a:xfrm>
          <a:prstGeom prst="rect">
            <a:avLst/>
          </a:prstGeom>
        </p:spPr>
      </p:pic>
      <p:sp>
        <p:nvSpPr>
          <p:cNvPr id="13" name="TextBox 12"/>
          <p:cNvSpPr txBox="1"/>
          <p:nvPr/>
        </p:nvSpPr>
        <p:spPr>
          <a:xfrm>
            <a:off x="6324600" y="1288588"/>
            <a:ext cx="2527413" cy="369332"/>
          </a:xfrm>
          <a:prstGeom prst="rect">
            <a:avLst/>
          </a:prstGeom>
          <a:noFill/>
        </p:spPr>
        <p:txBody>
          <a:bodyPr wrap="square" rtlCol="0">
            <a:spAutoFit/>
          </a:bodyPr>
          <a:lstStyle/>
          <a:p>
            <a:pPr algn="ctr"/>
            <a:r>
              <a:rPr lang="en-US" sz="1800" b="1" dirty="0" smtClean="0">
                <a:solidFill>
                  <a:schemeClr val="bg1"/>
                </a:solidFill>
              </a:rPr>
              <a:t>Free School Stuff</a:t>
            </a:r>
            <a:endParaRPr lang="en-US" sz="1800" b="1" dirty="0">
              <a:solidFill>
                <a:schemeClr val="bg1"/>
              </a:solidFill>
            </a:endParaRPr>
          </a:p>
        </p:txBody>
      </p:sp>
    </p:spTree>
    <p:extLst>
      <p:ext uri="{BB962C8B-B14F-4D97-AF65-F5344CB8AC3E}">
        <p14:creationId xmlns:p14="http://schemas.microsoft.com/office/powerpoint/2010/main" val="10298849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ITProblems">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ITProblems</Template>
  <TotalTime>365</TotalTime>
  <Words>441</Words>
  <Application>Microsoft Office PowerPoint</Application>
  <PresentationFormat>On-screen Show (4:3)</PresentationFormat>
  <Paragraphs>68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ITProblems</vt:lpstr>
      <vt:lpstr>21st Century Technology in the College Classroom</vt:lpstr>
      <vt:lpstr>Bloom’s Taxonomy</vt:lpstr>
      <vt:lpstr>What is Web 2.0 Technology</vt:lpstr>
      <vt:lpstr>Poll Everywhere The fastest way to create stylish real-time experiences for  classes using mobile devices </vt:lpstr>
      <vt:lpstr>PowerPoint Presentation</vt:lpstr>
      <vt:lpstr>PowerPoint Presentation</vt:lpstr>
      <vt:lpstr>PowerPoint Presentation</vt:lpstr>
      <vt:lpstr>PowerPoint Presentation</vt:lpstr>
      <vt:lpstr>PowerPoint Presentation</vt:lpstr>
      <vt:lpstr>PowerPoint Presentation</vt:lpstr>
      <vt:lpstr>Teaching in the 21st Century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21st Century Technology in the College Classroom</dc:title>
  <dc:creator>Tracey</dc:creator>
  <cp:lastModifiedBy>Voyton, Adam C. (OL &amp; Ed Tech)</cp:lastModifiedBy>
  <cp:revision>8</cp:revision>
  <cp:lastPrinted>2011-10-20T20:09:18Z</cp:lastPrinted>
  <dcterms:created xsi:type="dcterms:W3CDTF">2011-10-20T15:37:17Z</dcterms:created>
  <dcterms:modified xsi:type="dcterms:W3CDTF">2011-11-14T18:10:27Z</dcterms:modified>
</cp:coreProperties>
</file>