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76" r:id="rId3"/>
    <p:sldId id="259" r:id="rId4"/>
    <p:sldId id="261" r:id="rId5"/>
    <p:sldId id="257" r:id="rId6"/>
    <p:sldId id="270" r:id="rId7"/>
    <p:sldId id="262" r:id="rId8"/>
    <p:sldId id="266" r:id="rId9"/>
    <p:sldId id="277" r:id="rId10"/>
    <p:sldId id="267" r:id="rId11"/>
    <p:sldId id="268" r:id="rId12"/>
    <p:sldId id="269" r:id="rId13"/>
    <p:sldId id="271" r:id="rId14"/>
    <p:sldId id="278" r:id="rId15"/>
    <p:sldId id="279" r:id="rId16"/>
    <p:sldId id="280" r:id="rId17"/>
    <p:sldId id="263" r:id="rId18"/>
    <p:sldId id="274" r:id="rId19"/>
    <p:sldId id="264" r:id="rId20"/>
    <p:sldId id="275" r:id="rId21"/>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8452"/>
    <a:srgbClr val="213B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7" d="100"/>
          <a:sy n="107" d="100"/>
        </p:scale>
        <p:origin x="612"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1/22/2024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98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8700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1/22/2024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82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1/22/2024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1295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1/22/2024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382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23379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43832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0633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00282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1/22/2024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20568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1/22/2024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8636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1/22/2024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273295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hyperlink" Target="https://www.wilmu.edu/about/mission.aspx" TargetMode="Externa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5mqcLqTft3U&amp;t=4s" TargetMode="Externa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hyperlink" Target="https://www.ecfvp.org/files/uploads/2_-change_readiness_assessment_042611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wilmu.edu/library/index.aspx" TargetMode="External"/><Relationship Id="rId2" Type="http://schemas.openxmlformats.org/officeDocument/2006/relationships/slideLayout" Target="../slideLayouts/slideLayout8.xml"/><Relationship Id="rId1" Type="http://schemas.openxmlformats.org/officeDocument/2006/relationships/tags" Target="../tags/tag18.xml"/><Relationship Id="rId4" Type="http://schemas.openxmlformats.org/officeDocument/2006/relationships/hyperlink" Target="https://libguides.wilmu.edu/"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grammarly.com/a?utm_source=bing&amp;utm_medium=cpc&amp;utm_campaign=brand&amp;utm_content=&amp;utm_term=grammarly.com%20free&amp;matchtype=e&amp;placement=&amp;network=o&amp;&amp;msclkid=1829abd52725157aaab1c8b920e0c8https://www.grammarly.com/a?utm_source=bing&amp;utm_medium=cpc&amp;utm_campaign=brand&amp;utm_content=&amp;utm_term=grammarly.com%20free&amp;matchtype=e&amp;placement=&amp;network=o&amp;&amp;msclkid=1829abd52725157aaab1c8b920e0c824&amp;gclid=1829abd52725157aaab1c8b920e0c824&amp;gclsrc=3p.ds24&amp;gclid=1829abd52725157aaab1c8b920e0c824&amp;gclsrc=3p.ds" TargetMode="External"/><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hyperlink" Target="https://www.wilmu.edu/ssc/tutoring.aspx" TargetMode="External"/><Relationship Id="rId2" Type="http://schemas.openxmlformats.org/officeDocument/2006/relationships/slideLayout" Target="../slideLayouts/slideLayout8.xml"/><Relationship Id="rId1" Type="http://schemas.openxmlformats.org/officeDocument/2006/relationships/tags" Target="../tags/tag20.xml"/><Relationship Id="rId4" Type="http://schemas.openxmlformats.org/officeDocument/2006/relationships/hyperlink" Target="https://www.wilmu.edu/library/index.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hyperlink" Target="https://libguides.wilmu.edu/ld.php?content_id=58150672" TargetMode="External"/><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oiM0x0ApVL8" TargetMode="External"/><Relationship Id="rId2" Type="http://schemas.openxmlformats.org/officeDocument/2006/relationships/slideLayout" Target="../slideLayouts/slideLayout8.xml"/><Relationship Id="rId1" Type="http://schemas.openxmlformats.org/officeDocument/2006/relationships/tags" Target="../tags/tag8.xml"/><Relationship Id="rId4" Type="http://schemas.openxmlformats.org/officeDocument/2006/relationships/hyperlink" Target="https://youtu.be/oiM0x0ApVL8"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8BF5C0B-D4C4-474F-B58A-B0EA3C5106B8}"/>
              </a:ext>
            </a:extLst>
          </p:cNvPr>
          <p:cNvPicPr>
            <a:picLocks noChangeAspect="1"/>
          </p:cNvPicPr>
          <p:nvPr/>
        </p:nvPicPr>
        <p:blipFill rotWithShape="1">
          <a:blip r:embed="rId3"/>
          <a:srcRect t="7838" b="7576"/>
          <a:stretch/>
        </p:blipFill>
        <p:spPr>
          <a:xfrm>
            <a:off x="314884" y="185868"/>
            <a:ext cx="12191980" cy="6857990"/>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883" y="1661699"/>
            <a:ext cx="3703320" cy="949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883" y="1817914"/>
            <a:ext cx="3702134" cy="3378388"/>
          </a:xfrm>
          <a:prstGeom prst="rect">
            <a:avLst/>
          </a:prstGeom>
          <a:solidFill>
            <a:schemeClr val="bg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6D7A642-3CAF-4D22-8637-FFA52CE03587}"/>
              </a:ext>
            </a:extLst>
          </p:cNvPr>
          <p:cNvSpPr>
            <a:spLocks noGrp="1"/>
          </p:cNvSpPr>
          <p:nvPr>
            <p:ph type="ctrTitle"/>
          </p:nvPr>
        </p:nvSpPr>
        <p:spPr>
          <a:xfrm>
            <a:off x="819509" y="1817914"/>
            <a:ext cx="3636507" cy="2496745"/>
          </a:xfrm>
        </p:spPr>
        <p:txBody>
          <a:bodyPr>
            <a:normAutofit/>
          </a:bodyPr>
          <a:lstStyle/>
          <a:p>
            <a:r>
              <a:rPr lang="en-US" sz="2000" b="1" dirty="0">
                <a:solidFill>
                  <a:schemeClr val="tx1"/>
                </a:solidFill>
              </a:rPr>
              <a:t>Student Success Seminar: </a:t>
            </a:r>
            <a:r>
              <a:rPr lang="en-US" sz="2000" dirty="0">
                <a:solidFill>
                  <a:schemeClr val="tx1"/>
                </a:solidFill>
              </a:rPr>
              <a:t> </a:t>
            </a:r>
            <a:br>
              <a:rPr lang="en-US" sz="2800" dirty="0">
                <a:solidFill>
                  <a:schemeClr val="tx1"/>
                </a:solidFill>
              </a:rPr>
            </a:br>
            <a:r>
              <a:rPr lang="en-US" dirty="0">
                <a:solidFill>
                  <a:schemeClr val="tx1"/>
                </a:solidFill>
              </a:rPr>
              <a:t>APA Style for Graduate Students</a:t>
            </a:r>
            <a:endParaRPr lang="en-US" sz="3000" dirty="0">
              <a:solidFill>
                <a:schemeClr val="tx1"/>
              </a:solidFill>
            </a:endParaRPr>
          </a:p>
        </p:txBody>
      </p:sp>
      <p:sp>
        <p:nvSpPr>
          <p:cNvPr id="3" name="Subtitle 2">
            <a:extLst>
              <a:ext uri="{FF2B5EF4-FFF2-40B4-BE49-F238E27FC236}">
                <a16:creationId xmlns:a16="http://schemas.microsoft.com/office/drawing/2014/main" id="{3DCFB73B-0B97-482D-9C69-3D2B9D67C1B2}"/>
              </a:ext>
            </a:extLst>
          </p:cNvPr>
          <p:cNvSpPr>
            <a:spLocks noGrp="1"/>
          </p:cNvSpPr>
          <p:nvPr>
            <p:ph type="subTitle" idx="1"/>
          </p:nvPr>
        </p:nvSpPr>
        <p:spPr>
          <a:xfrm>
            <a:off x="898915" y="4369833"/>
            <a:ext cx="3412067" cy="738820"/>
          </a:xfrm>
        </p:spPr>
        <p:txBody>
          <a:bodyPr>
            <a:normAutofit/>
          </a:bodyPr>
          <a:lstStyle/>
          <a:p>
            <a:pPr algn="ctr"/>
            <a:r>
              <a:rPr lang="en-US" sz="2800" dirty="0">
                <a:latin typeface="Georgia" panose="02040502050405020303" pitchFamily="18" charset="0"/>
              </a:rPr>
              <a:t>APA 7</a:t>
            </a:r>
            <a:r>
              <a:rPr lang="en-US" sz="2800" cap="none" baseline="30000" dirty="0">
                <a:latin typeface="Georgia" panose="02040502050405020303" pitchFamily="18" charset="0"/>
              </a:rPr>
              <a:t>th </a:t>
            </a:r>
            <a:r>
              <a:rPr lang="en-US" sz="2800" cap="none" dirty="0">
                <a:latin typeface="Georgia" panose="02040502050405020303" pitchFamily="18" charset="0"/>
              </a:rPr>
              <a:t>ed.</a:t>
            </a:r>
            <a:r>
              <a:rPr lang="en-US" sz="2800" dirty="0">
                <a:latin typeface="Georgia" panose="02040502050405020303" pitchFamily="18" charset="0"/>
              </a:rPr>
              <a:t> </a:t>
            </a:r>
          </a:p>
        </p:txBody>
      </p:sp>
    </p:spTree>
    <p:custDataLst>
      <p:tags r:id="rId1"/>
    </p:custDataLst>
    <p:extLst>
      <p:ext uri="{BB962C8B-B14F-4D97-AF65-F5344CB8AC3E}">
        <p14:creationId xmlns:p14="http://schemas.microsoft.com/office/powerpoint/2010/main" val="124578338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3BA45-C81B-48D0-962A-997C9F960870}"/>
              </a:ext>
            </a:extLst>
          </p:cNvPr>
          <p:cNvSpPr>
            <a:spLocks noGrp="1"/>
          </p:cNvSpPr>
          <p:nvPr>
            <p:ph type="title"/>
          </p:nvPr>
        </p:nvSpPr>
        <p:spPr/>
        <p:txBody>
          <a:bodyPr/>
          <a:lstStyle/>
          <a:p>
            <a:r>
              <a:rPr lang="en-US" b="1" dirty="0">
                <a:solidFill>
                  <a:srgbClr val="002060"/>
                </a:solidFill>
                <a:latin typeface="Georgia" panose="02040502050405020303" pitchFamily="18" charset="0"/>
              </a:rPr>
              <a:t>In-text Citations:  Direct Quote Examples (39 words or less)</a:t>
            </a:r>
          </a:p>
        </p:txBody>
      </p:sp>
      <p:sp>
        <p:nvSpPr>
          <p:cNvPr id="3" name="Content Placeholder 2">
            <a:extLst>
              <a:ext uri="{FF2B5EF4-FFF2-40B4-BE49-F238E27FC236}">
                <a16:creationId xmlns:a16="http://schemas.microsoft.com/office/drawing/2014/main" id="{F218A841-8575-4013-BDB2-D9F2346BDFC3}"/>
              </a:ext>
            </a:extLst>
          </p:cNvPr>
          <p:cNvSpPr>
            <a:spLocks noGrp="1"/>
          </p:cNvSpPr>
          <p:nvPr>
            <p:ph idx="1"/>
          </p:nvPr>
        </p:nvSpPr>
        <p:spPr>
          <a:xfrm>
            <a:off x="581192" y="1890876"/>
            <a:ext cx="11029615" cy="4762172"/>
          </a:xfrm>
        </p:spPr>
        <p:txBody>
          <a:bodyPr anchor="t">
            <a:normAutofit fontScale="92500" lnSpcReduction="20000"/>
          </a:bodyPr>
          <a:lstStyle/>
          <a:p>
            <a:r>
              <a:rPr lang="en-US" sz="2000" b="1" dirty="0">
                <a:latin typeface="Georgia" panose="02040502050405020303" pitchFamily="18" charset="0"/>
              </a:rPr>
              <a:t>When using the work of the Author/s word for word, use quotation marks around the quote. * 39 Words or Less:</a:t>
            </a:r>
          </a:p>
          <a:p>
            <a:pPr lvl="1"/>
            <a:r>
              <a:rPr lang="en-US" sz="1800" b="1" dirty="0">
                <a:latin typeface="Georgia" panose="02040502050405020303" pitchFamily="18" charset="0"/>
              </a:rPr>
              <a:t>Author/s Last Name</a:t>
            </a:r>
          </a:p>
          <a:p>
            <a:pPr lvl="1"/>
            <a:r>
              <a:rPr lang="en-US" sz="1800" b="1" dirty="0">
                <a:latin typeface="Georgia" panose="02040502050405020303" pitchFamily="18" charset="0"/>
              </a:rPr>
              <a:t>Year of Publication</a:t>
            </a:r>
          </a:p>
          <a:p>
            <a:pPr lvl="1"/>
            <a:r>
              <a:rPr lang="en-US" sz="1800" b="1" dirty="0">
                <a:latin typeface="Georgia" panose="02040502050405020303" pitchFamily="18" charset="0"/>
              </a:rPr>
              <a:t>Page (p. # or pp. #) or Paragraph Number (para. #)</a:t>
            </a:r>
          </a:p>
          <a:p>
            <a:r>
              <a:rPr lang="en-US" sz="2000" b="1" u="sng" dirty="0">
                <a:latin typeface="Georgia" panose="02040502050405020303" pitchFamily="18" charset="0"/>
              </a:rPr>
              <a:t>Parenthetical</a:t>
            </a:r>
            <a:r>
              <a:rPr lang="en-US" sz="2000" b="1" dirty="0">
                <a:latin typeface="Georgia" panose="02040502050405020303" pitchFamily="18" charset="0"/>
              </a:rPr>
              <a:t>:  </a:t>
            </a:r>
            <a:r>
              <a:rPr lang="en-US" sz="2000" dirty="0">
                <a:latin typeface="Georgia" panose="02040502050405020303" pitchFamily="18" charset="0"/>
              </a:rPr>
              <a:t>at the end of a sentence or paragraph </a:t>
            </a:r>
          </a:p>
          <a:p>
            <a:pPr lvl="1">
              <a:lnSpc>
                <a:spcPct val="200000"/>
              </a:lnSpc>
            </a:pPr>
            <a:r>
              <a:rPr lang="en-US" sz="1800" b="1" dirty="0">
                <a:solidFill>
                  <a:srgbClr val="002060"/>
                </a:solidFill>
                <a:latin typeface="Georgia" panose="02040502050405020303" pitchFamily="18" charset="0"/>
              </a:rPr>
              <a:t>“Students often have difficulty using APA style, especially when it was their first time” (Jones, 1998, p. 199).</a:t>
            </a:r>
          </a:p>
          <a:p>
            <a:r>
              <a:rPr lang="en-US" sz="2000" b="1" u="sng" dirty="0">
                <a:latin typeface="Georgia" panose="02040502050405020303" pitchFamily="18" charset="0"/>
              </a:rPr>
              <a:t>Narrative</a:t>
            </a:r>
            <a:r>
              <a:rPr lang="en-US" sz="2000" b="1" dirty="0">
                <a:latin typeface="Georgia" panose="02040502050405020303" pitchFamily="18" charset="0"/>
              </a:rPr>
              <a:t>:   </a:t>
            </a:r>
            <a:r>
              <a:rPr lang="en-US" sz="2000" dirty="0">
                <a:latin typeface="Georgia" panose="02040502050405020303" pitchFamily="18" charset="0"/>
              </a:rPr>
              <a:t>within a sentence</a:t>
            </a:r>
          </a:p>
          <a:p>
            <a:pPr lvl="1">
              <a:lnSpc>
                <a:spcPct val="210000"/>
              </a:lnSpc>
            </a:pPr>
            <a:r>
              <a:rPr lang="en-US" sz="1800" b="1" dirty="0">
                <a:solidFill>
                  <a:srgbClr val="002060"/>
                </a:solidFill>
                <a:latin typeface="Georgia" panose="02040502050405020303" pitchFamily="18" charset="0"/>
              </a:rPr>
              <a:t>According to Jones (1998), “Students often have difficulty using APA style, especially when it was their first time” (p. 199).</a:t>
            </a:r>
          </a:p>
          <a:p>
            <a:endParaRPr lang="en-US" dirty="0"/>
          </a:p>
        </p:txBody>
      </p:sp>
    </p:spTree>
    <p:custDataLst>
      <p:tags r:id="rId1"/>
    </p:custDataLst>
    <p:extLst>
      <p:ext uri="{BB962C8B-B14F-4D97-AF65-F5344CB8AC3E}">
        <p14:creationId xmlns:p14="http://schemas.microsoft.com/office/powerpoint/2010/main" val="3220601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9D208-EB2E-41B9-A7C0-E850AE1A3B24}"/>
              </a:ext>
            </a:extLst>
          </p:cNvPr>
          <p:cNvSpPr>
            <a:spLocks noGrp="1"/>
          </p:cNvSpPr>
          <p:nvPr>
            <p:ph type="title"/>
          </p:nvPr>
        </p:nvSpPr>
        <p:spPr>
          <a:xfrm>
            <a:off x="581192" y="702156"/>
            <a:ext cx="11029616" cy="1040380"/>
          </a:xfrm>
        </p:spPr>
        <p:txBody>
          <a:bodyPr>
            <a:normAutofit fontScale="90000"/>
          </a:bodyPr>
          <a:lstStyle/>
          <a:p>
            <a:r>
              <a:rPr lang="en-US" b="1" dirty="0">
                <a:solidFill>
                  <a:srgbClr val="002060"/>
                </a:solidFill>
                <a:latin typeface="Georgia" panose="02040502050405020303" pitchFamily="18" charset="0"/>
              </a:rPr>
              <a:t>In-text Citations:  Direct Quote Examples (Over 40 words)</a:t>
            </a:r>
            <a:endParaRPr lang="en-US" dirty="0">
              <a:solidFill>
                <a:srgbClr val="002060"/>
              </a:solidFill>
            </a:endParaRPr>
          </a:p>
        </p:txBody>
      </p:sp>
      <p:sp>
        <p:nvSpPr>
          <p:cNvPr id="3" name="Content Placeholder 2">
            <a:extLst>
              <a:ext uri="{FF2B5EF4-FFF2-40B4-BE49-F238E27FC236}">
                <a16:creationId xmlns:a16="http://schemas.microsoft.com/office/drawing/2014/main" id="{A8ED0006-5C63-4786-B544-4C51A73A6217}"/>
              </a:ext>
            </a:extLst>
          </p:cNvPr>
          <p:cNvSpPr>
            <a:spLocks noGrp="1"/>
          </p:cNvSpPr>
          <p:nvPr>
            <p:ph idx="1"/>
          </p:nvPr>
        </p:nvSpPr>
        <p:spPr>
          <a:xfrm>
            <a:off x="581192" y="1846053"/>
            <a:ext cx="11029615" cy="4129297"/>
          </a:xfrm>
        </p:spPr>
        <p:txBody>
          <a:bodyPr anchor="t">
            <a:normAutofit/>
          </a:bodyPr>
          <a:lstStyle/>
          <a:p>
            <a:r>
              <a:rPr lang="en-US" sz="2000" b="1" dirty="0">
                <a:latin typeface="Georgia" panose="02040502050405020303" pitchFamily="18" charset="0"/>
              </a:rPr>
              <a:t>If the quotation is 40 words or more:</a:t>
            </a:r>
          </a:p>
          <a:p>
            <a:pPr lvl="1"/>
            <a:r>
              <a:rPr lang="en-US" sz="2000" b="1" dirty="0">
                <a:latin typeface="Georgia" panose="02040502050405020303" pitchFamily="18" charset="0"/>
              </a:rPr>
              <a:t>Free Standing Block is used</a:t>
            </a:r>
          </a:p>
          <a:p>
            <a:pPr lvl="2"/>
            <a:r>
              <a:rPr lang="en-US" sz="2000" b="1" dirty="0">
                <a:latin typeface="Georgia" panose="02040502050405020303" pitchFamily="18" charset="0"/>
              </a:rPr>
              <a:t>Indented the Entire Quote 1/2 inch</a:t>
            </a:r>
          </a:p>
          <a:p>
            <a:pPr lvl="2"/>
            <a:r>
              <a:rPr lang="en-US" sz="2000" b="1" dirty="0">
                <a:latin typeface="Georgia" panose="02040502050405020303" pitchFamily="18" charset="0"/>
              </a:rPr>
              <a:t>Double-Space</a:t>
            </a:r>
          </a:p>
          <a:p>
            <a:pPr lvl="2"/>
            <a:r>
              <a:rPr lang="en-US" sz="2000" b="1" dirty="0">
                <a:latin typeface="Georgia" panose="02040502050405020303" pitchFamily="18" charset="0"/>
              </a:rPr>
              <a:t>No Quotation Marks</a:t>
            </a:r>
          </a:p>
          <a:p>
            <a:pPr lvl="2"/>
            <a:r>
              <a:rPr lang="en-US" sz="2000" b="1" dirty="0">
                <a:latin typeface="Georgia" panose="02040502050405020303" pitchFamily="18" charset="0"/>
              </a:rPr>
              <a:t>Period at the End of the Quote is Placed at the End of the Last Sentence. </a:t>
            </a:r>
            <a:br>
              <a:rPr lang="en-US" sz="2000" b="1" dirty="0">
                <a:latin typeface="Georgia" panose="02040502050405020303" pitchFamily="18" charset="0"/>
              </a:rPr>
            </a:br>
            <a:endParaRPr lang="en-US" sz="2000" b="1" dirty="0">
              <a:latin typeface="Georgia" panose="02040502050405020303" pitchFamily="18" charset="0"/>
            </a:endParaRPr>
          </a:p>
          <a:p>
            <a:pPr marL="630000" lvl="2" indent="0">
              <a:buNone/>
            </a:pPr>
            <a:r>
              <a:rPr lang="en-US" sz="2000" b="1" i="1" dirty="0">
                <a:latin typeface="Georgia" panose="02040502050405020303" pitchFamily="18" charset="0"/>
              </a:rPr>
              <a:t>Examples are on the next slide</a:t>
            </a:r>
          </a:p>
        </p:txBody>
      </p:sp>
    </p:spTree>
    <p:custDataLst>
      <p:tags r:id="rId1"/>
    </p:custDataLst>
    <p:extLst>
      <p:ext uri="{BB962C8B-B14F-4D97-AF65-F5344CB8AC3E}">
        <p14:creationId xmlns:p14="http://schemas.microsoft.com/office/powerpoint/2010/main" val="1553355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8D3F5-B492-4BFF-9880-AEEEEDA33634}"/>
              </a:ext>
            </a:extLst>
          </p:cNvPr>
          <p:cNvSpPr>
            <a:spLocks noGrp="1"/>
          </p:cNvSpPr>
          <p:nvPr>
            <p:ph type="title"/>
          </p:nvPr>
        </p:nvSpPr>
        <p:spPr>
          <a:xfrm>
            <a:off x="581192" y="702156"/>
            <a:ext cx="11029616" cy="652191"/>
          </a:xfrm>
        </p:spPr>
        <p:txBody>
          <a:bodyPr anchor="t">
            <a:normAutofit fontScale="90000"/>
          </a:bodyPr>
          <a:lstStyle/>
          <a:p>
            <a:r>
              <a:rPr lang="en-US" b="1" dirty="0">
                <a:solidFill>
                  <a:schemeClr val="accent2">
                    <a:lumMod val="50000"/>
                  </a:schemeClr>
                </a:solidFill>
                <a:latin typeface="Georgia" panose="02040502050405020303" pitchFamily="18" charset="0"/>
              </a:rPr>
              <a:t>Direct Quotes 40 words or More - Continued</a:t>
            </a:r>
          </a:p>
        </p:txBody>
      </p:sp>
      <p:sp>
        <p:nvSpPr>
          <p:cNvPr id="3" name="Content Placeholder 2">
            <a:extLst>
              <a:ext uri="{FF2B5EF4-FFF2-40B4-BE49-F238E27FC236}">
                <a16:creationId xmlns:a16="http://schemas.microsoft.com/office/drawing/2014/main" id="{DF960E90-4524-4C7F-8DB1-6F318333D8BF}"/>
              </a:ext>
            </a:extLst>
          </p:cNvPr>
          <p:cNvSpPr>
            <a:spLocks noGrp="1"/>
          </p:cNvSpPr>
          <p:nvPr>
            <p:ph idx="1"/>
          </p:nvPr>
        </p:nvSpPr>
        <p:spPr>
          <a:xfrm>
            <a:off x="581192" y="1457864"/>
            <a:ext cx="11029615" cy="5210355"/>
          </a:xfrm>
        </p:spPr>
        <p:txBody>
          <a:bodyPr anchor="t">
            <a:normAutofit/>
          </a:bodyPr>
          <a:lstStyle/>
          <a:p>
            <a:r>
              <a:rPr lang="en-US" sz="2000" b="1" dirty="0">
                <a:latin typeface="Georgia" panose="02040502050405020303" pitchFamily="18" charset="0"/>
              </a:rPr>
              <a:t>Parenthetical (after a sentence or at the end of a paragraph):</a:t>
            </a:r>
          </a:p>
          <a:p>
            <a:pPr marL="594000" lvl="2" indent="0">
              <a:lnSpc>
                <a:spcPct val="200000"/>
              </a:lnSpc>
              <a:buNone/>
            </a:pPr>
            <a:r>
              <a:rPr lang="en-US" sz="1800" b="1" dirty="0">
                <a:solidFill>
                  <a:srgbClr val="002060"/>
                </a:solidFill>
                <a:latin typeface="Georgia" panose="02040502050405020303" pitchFamily="18" charset="0"/>
              </a:rPr>
              <a:t>Students often had difficulty using the APA style, especially when it was their first time citing sources.  This difficulty could be attributed to the fact that many students failed to purchase a style manual or to ask their teacher for help. (Jones, 1998, p. 199)</a:t>
            </a:r>
          </a:p>
          <a:p>
            <a:r>
              <a:rPr lang="en-US" sz="2000" b="1" dirty="0">
                <a:latin typeface="Georgia" panose="02040502050405020303" pitchFamily="18" charset="0"/>
              </a:rPr>
              <a:t>Narrative (the citation is part of the sentence):</a:t>
            </a:r>
          </a:p>
          <a:p>
            <a:pPr marL="0" indent="0">
              <a:lnSpc>
                <a:spcPct val="200000"/>
              </a:lnSpc>
              <a:buNone/>
            </a:pPr>
            <a:r>
              <a:rPr lang="en-US" sz="1800" b="1" dirty="0">
                <a:solidFill>
                  <a:srgbClr val="002060"/>
                </a:solidFill>
                <a:latin typeface="Georgia" panose="02040502050405020303" pitchFamily="18" charset="0"/>
              </a:rPr>
              <a:t>Jones’s (1998) study found the following:  </a:t>
            </a:r>
          </a:p>
          <a:p>
            <a:pPr marL="594000" lvl="2" indent="0">
              <a:lnSpc>
                <a:spcPct val="200000"/>
              </a:lnSpc>
              <a:buNone/>
            </a:pPr>
            <a:r>
              <a:rPr lang="en-US" sz="1800" b="1" dirty="0">
                <a:solidFill>
                  <a:srgbClr val="002060"/>
                </a:solidFill>
                <a:latin typeface="Georgia" panose="02040502050405020303" pitchFamily="18" charset="0"/>
              </a:rPr>
              <a:t>Students often had difficulty using the APA style, especially when it was their first time citing sources.  This difficulty could be attributed to the fact that many students failed to purchase a style manual or to ask their teacher for help. (p. 199)</a:t>
            </a:r>
          </a:p>
          <a:p>
            <a:pPr marL="594000" lvl="2" indent="0">
              <a:buNone/>
            </a:pPr>
            <a:endParaRPr lang="en-US" sz="1800" b="1" dirty="0">
              <a:latin typeface="Georgia" panose="02040502050405020303" pitchFamily="18" charset="0"/>
            </a:endParaRPr>
          </a:p>
          <a:p>
            <a:pPr marL="594000" lvl="2" indent="0">
              <a:buNone/>
            </a:pPr>
            <a:endParaRPr lang="en-US" sz="1600" b="1" dirty="0">
              <a:latin typeface="Georgia" panose="02040502050405020303" pitchFamily="18" charset="0"/>
            </a:endParaRPr>
          </a:p>
          <a:p>
            <a:endParaRPr lang="en-US" sz="1400" dirty="0"/>
          </a:p>
        </p:txBody>
      </p:sp>
    </p:spTree>
    <p:custDataLst>
      <p:tags r:id="rId1"/>
    </p:custDataLst>
    <p:extLst>
      <p:ext uri="{BB962C8B-B14F-4D97-AF65-F5344CB8AC3E}">
        <p14:creationId xmlns:p14="http://schemas.microsoft.com/office/powerpoint/2010/main" val="131119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3699D-E611-487C-94CE-947D42AF796A}"/>
              </a:ext>
            </a:extLst>
          </p:cNvPr>
          <p:cNvSpPr>
            <a:spLocks noGrp="1"/>
          </p:cNvSpPr>
          <p:nvPr>
            <p:ph type="title"/>
          </p:nvPr>
        </p:nvSpPr>
        <p:spPr>
          <a:xfrm>
            <a:off x="417290" y="556554"/>
            <a:ext cx="11029616" cy="652191"/>
          </a:xfrm>
        </p:spPr>
        <p:txBody>
          <a:bodyPr/>
          <a:lstStyle/>
          <a:p>
            <a:r>
              <a:rPr lang="en-US" b="1" dirty="0">
                <a:solidFill>
                  <a:schemeClr val="accent2">
                    <a:lumMod val="50000"/>
                  </a:schemeClr>
                </a:solidFill>
                <a:latin typeface="Georgia" panose="02040502050405020303" pitchFamily="18" charset="0"/>
              </a:rPr>
              <a:t>References</a:t>
            </a:r>
          </a:p>
        </p:txBody>
      </p:sp>
      <p:sp>
        <p:nvSpPr>
          <p:cNvPr id="3" name="Content Placeholder 2">
            <a:extLst>
              <a:ext uri="{FF2B5EF4-FFF2-40B4-BE49-F238E27FC236}">
                <a16:creationId xmlns:a16="http://schemas.microsoft.com/office/drawing/2014/main" id="{54C4066A-8269-4E0F-8464-EEB1FC403647}"/>
              </a:ext>
            </a:extLst>
          </p:cNvPr>
          <p:cNvSpPr>
            <a:spLocks noGrp="1"/>
          </p:cNvSpPr>
          <p:nvPr>
            <p:ph idx="1"/>
          </p:nvPr>
        </p:nvSpPr>
        <p:spPr>
          <a:xfrm>
            <a:off x="120073" y="1354347"/>
            <a:ext cx="11887200" cy="5227608"/>
          </a:xfrm>
        </p:spPr>
        <p:txBody>
          <a:bodyPr>
            <a:normAutofit fontScale="92500" lnSpcReduction="20000"/>
          </a:bodyPr>
          <a:lstStyle/>
          <a:p>
            <a:r>
              <a:rPr lang="en-US" sz="2800" b="1" dirty="0">
                <a:latin typeface="Georgia" panose="02040502050405020303" pitchFamily="18" charset="0"/>
              </a:rPr>
              <a:t>Alphabetical Order </a:t>
            </a:r>
            <a:r>
              <a:rPr lang="en-US" sz="2800" dirty="0">
                <a:latin typeface="Georgia" panose="02040502050405020303" pitchFamily="18" charset="0"/>
              </a:rPr>
              <a:t>by Author/s Last Name</a:t>
            </a:r>
          </a:p>
          <a:p>
            <a:r>
              <a:rPr lang="en-US" sz="2800" dirty="0">
                <a:latin typeface="Georgia" panose="02040502050405020303" pitchFamily="18" charset="0"/>
              </a:rPr>
              <a:t>All References should begin at the Left Margin and all Additional Lines of the Reference will be </a:t>
            </a:r>
            <a:r>
              <a:rPr lang="en-US" sz="2800" b="1" dirty="0">
                <a:latin typeface="Georgia" panose="02040502050405020303" pitchFamily="18" charset="0"/>
              </a:rPr>
              <a:t>Indented ½ inch.</a:t>
            </a:r>
            <a:r>
              <a:rPr lang="en-US" sz="2800" dirty="0">
                <a:latin typeface="Georgia" panose="02040502050405020303" pitchFamily="18" charset="0"/>
              </a:rPr>
              <a:t> </a:t>
            </a:r>
          </a:p>
          <a:p>
            <a:pPr lvl="1"/>
            <a:r>
              <a:rPr lang="en-US" sz="2600" dirty="0">
                <a:latin typeface="Georgia" panose="02040502050405020303" pitchFamily="18" charset="0"/>
              </a:rPr>
              <a:t>An example of the layout can be found in the APA 7</a:t>
            </a:r>
            <a:r>
              <a:rPr lang="en-US" sz="2600" baseline="30000" dirty="0">
                <a:latin typeface="Georgia" panose="02040502050405020303" pitchFamily="18" charset="0"/>
              </a:rPr>
              <a:t>th</a:t>
            </a:r>
            <a:r>
              <a:rPr lang="en-US" sz="2600" dirty="0">
                <a:latin typeface="Georgia" panose="02040502050405020303" pitchFamily="18" charset="0"/>
              </a:rPr>
              <a:t> ed. Template – References page.</a:t>
            </a:r>
            <a:endParaRPr lang="en-US" sz="2400" dirty="0">
              <a:latin typeface="Georgia" panose="02040502050405020303" pitchFamily="18" charset="0"/>
            </a:endParaRPr>
          </a:p>
          <a:p>
            <a:r>
              <a:rPr lang="en-US" sz="2800" dirty="0">
                <a:latin typeface="Georgia" panose="02040502050405020303" pitchFamily="18" charset="0"/>
              </a:rPr>
              <a:t>References should always be </a:t>
            </a:r>
            <a:r>
              <a:rPr lang="en-US" sz="2800" b="1" dirty="0">
                <a:latin typeface="Georgia" panose="02040502050405020303" pitchFamily="18" charset="0"/>
              </a:rPr>
              <a:t>Double-Spaced</a:t>
            </a:r>
            <a:r>
              <a:rPr lang="en-US" sz="2800" dirty="0">
                <a:latin typeface="Georgia" panose="02040502050405020303" pitchFamily="18" charset="0"/>
              </a:rPr>
              <a:t>.</a:t>
            </a:r>
          </a:p>
          <a:p>
            <a:r>
              <a:rPr lang="en-US" sz="2800" dirty="0">
                <a:latin typeface="Georgia" panose="02040502050405020303" pitchFamily="18" charset="0"/>
              </a:rPr>
              <a:t>Most References will have a </a:t>
            </a:r>
            <a:r>
              <a:rPr lang="en-US" sz="2800" b="1" dirty="0">
                <a:latin typeface="Georgia" panose="02040502050405020303" pitchFamily="18" charset="0"/>
              </a:rPr>
              <a:t>DOI or </a:t>
            </a:r>
            <a:r>
              <a:rPr lang="en-US" sz="2800" dirty="0">
                <a:latin typeface="Georgia" panose="02040502050405020303" pitchFamily="18" charset="0"/>
              </a:rPr>
              <a:t>a</a:t>
            </a:r>
            <a:r>
              <a:rPr lang="en-US" sz="2800" b="1" dirty="0">
                <a:latin typeface="Georgia" panose="02040502050405020303" pitchFamily="18" charset="0"/>
              </a:rPr>
              <a:t> URL</a:t>
            </a:r>
            <a:r>
              <a:rPr lang="en-US" sz="2800" dirty="0">
                <a:latin typeface="Georgia" panose="02040502050405020303" pitchFamily="18" charset="0"/>
              </a:rPr>
              <a:t>.  The only exception will be Books.  </a:t>
            </a:r>
          </a:p>
          <a:p>
            <a:pPr marL="461963" indent="-461963"/>
            <a:r>
              <a:rPr lang="en-US" sz="2800" dirty="0">
                <a:latin typeface="Georgia" panose="02040502050405020303" pitchFamily="18" charset="0"/>
              </a:rPr>
              <a:t>If there is </a:t>
            </a:r>
            <a:r>
              <a:rPr lang="en-US" sz="2800" b="1" dirty="0">
                <a:latin typeface="Georgia" panose="02040502050405020303" pitchFamily="18" charset="0"/>
              </a:rPr>
              <a:t>No Author – Use the Source </a:t>
            </a:r>
            <a:r>
              <a:rPr lang="en-US" sz="2800" dirty="0">
                <a:latin typeface="Georgia" panose="02040502050405020303" pitchFamily="18" charset="0"/>
              </a:rPr>
              <a:t>(Organization, Web Page, etc.)</a:t>
            </a:r>
          </a:p>
          <a:p>
            <a:pPr marL="517525" indent="-517525">
              <a:buNone/>
            </a:pPr>
            <a:r>
              <a:rPr lang="en-US" sz="2200" b="1" dirty="0">
                <a:latin typeface="Georgia" panose="02040502050405020303" pitchFamily="18" charset="0"/>
              </a:rPr>
              <a:t>Wilmington University. (2015). </a:t>
            </a:r>
            <a:r>
              <a:rPr lang="en-US" sz="2200" b="1" i="1" dirty="0">
                <a:latin typeface="Georgia" panose="02040502050405020303" pitchFamily="18" charset="0"/>
              </a:rPr>
              <a:t>Strategic initiative</a:t>
            </a:r>
            <a:r>
              <a:rPr lang="en-US" sz="2200" b="1" dirty="0">
                <a:latin typeface="Georgia" panose="02040502050405020303" pitchFamily="18" charset="0"/>
              </a:rPr>
              <a:t>. </a:t>
            </a:r>
            <a:br>
              <a:rPr lang="en-US" sz="2200" b="1" dirty="0">
                <a:latin typeface="Georgia" panose="02040502050405020303" pitchFamily="18" charset="0"/>
              </a:rPr>
            </a:br>
            <a:br>
              <a:rPr lang="en-US" sz="2200" b="1" dirty="0">
                <a:latin typeface="Georgia" panose="02040502050405020303" pitchFamily="18" charset="0"/>
              </a:rPr>
            </a:br>
            <a:r>
              <a:rPr lang="en-US" sz="2200" b="1" dirty="0">
                <a:solidFill>
                  <a:schemeClr val="accent1">
                    <a:lumMod val="75000"/>
                  </a:schemeClr>
                </a:solidFill>
                <a:latin typeface="Georgia" panose="02040502050405020303" pitchFamily="18" charset="0"/>
                <a:hlinkClick r:id="rId3">
                  <a:extLst>
                    <a:ext uri="{A12FA001-AC4F-418D-AE19-62706E023703}">
                      <ahyp:hlinkClr xmlns:ahyp="http://schemas.microsoft.com/office/drawing/2018/hyperlinkcolor" val="tx"/>
                    </a:ext>
                  </a:extLst>
                </a:hlinkClick>
              </a:rPr>
              <a:t>https://www.wilmu.edu/about/mission.aspx </a:t>
            </a:r>
            <a:endParaRPr lang="en-US" sz="2200" b="1" dirty="0">
              <a:solidFill>
                <a:schemeClr val="accent1">
                  <a:lumMod val="75000"/>
                </a:schemeClr>
              </a:solidFill>
              <a:latin typeface="Georgia" panose="02040502050405020303" pitchFamily="18" charset="0"/>
            </a:endParaRPr>
          </a:p>
          <a:p>
            <a:pPr marL="630000" lvl="2" indent="0">
              <a:buNone/>
            </a:pPr>
            <a:endParaRPr lang="en-US" sz="2000" dirty="0">
              <a:latin typeface="Georgia" panose="02040502050405020303" pitchFamily="18" charset="0"/>
            </a:endParaRPr>
          </a:p>
        </p:txBody>
      </p:sp>
    </p:spTree>
    <p:custDataLst>
      <p:tags r:id="rId1"/>
    </p:custDataLst>
    <p:extLst>
      <p:ext uri="{BB962C8B-B14F-4D97-AF65-F5344CB8AC3E}">
        <p14:creationId xmlns:p14="http://schemas.microsoft.com/office/powerpoint/2010/main" val="3229862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3C187-7BB5-4956-800D-F42F94DBF175}"/>
              </a:ext>
            </a:extLst>
          </p:cNvPr>
          <p:cNvSpPr>
            <a:spLocks noGrp="1"/>
          </p:cNvSpPr>
          <p:nvPr>
            <p:ph type="title"/>
          </p:nvPr>
        </p:nvSpPr>
        <p:spPr>
          <a:xfrm>
            <a:off x="581192" y="702156"/>
            <a:ext cx="11029616" cy="772961"/>
          </a:xfrm>
        </p:spPr>
        <p:txBody>
          <a:bodyPr/>
          <a:lstStyle/>
          <a:p>
            <a:r>
              <a:rPr lang="en-US" b="1" dirty="0">
                <a:solidFill>
                  <a:schemeClr val="accent2">
                    <a:lumMod val="50000"/>
                  </a:schemeClr>
                </a:solidFill>
                <a:latin typeface="Georgia" panose="02040502050405020303" pitchFamily="18" charset="0"/>
              </a:rPr>
              <a:t>References – sentence case</a:t>
            </a:r>
          </a:p>
        </p:txBody>
      </p:sp>
      <p:sp>
        <p:nvSpPr>
          <p:cNvPr id="3" name="Content Placeholder 2">
            <a:extLst>
              <a:ext uri="{FF2B5EF4-FFF2-40B4-BE49-F238E27FC236}">
                <a16:creationId xmlns:a16="http://schemas.microsoft.com/office/drawing/2014/main" id="{45C98C88-8A7B-40FC-9722-043E686A08BC}"/>
              </a:ext>
            </a:extLst>
          </p:cNvPr>
          <p:cNvSpPr>
            <a:spLocks noGrp="1"/>
          </p:cNvSpPr>
          <p:nvPr>
            <p:ph idx="1"/>
          </p:nvPr>
        </p:nvSpPr>
        <p:spPr>
          <a:xfrm>
            <a:off x="581193" y="1578634"/>
            <a:ext cx="11029615" cy="4951562"/>
          </a:xfrm>
        </p:spPr>
        <p:txBody>
          <a:bodyPr anchor="t">
            <a:normAutofit/>
          </a:bodyPr>
          <a:lstStyle/>
          <a:p>
            <a:r>
              <a:rPr lang="en-US" sz="2800" b="1" dirty="0">
                <a:latin typeface="Georgia" panose="02040502050405020303" pitchFamily="18" charset="0"/>
              </a:rPr>
              <a:t>Sentence Case</a:t>
            </a:r>
          </a:p>
          <a:p>
            <a:pPr lvl="1"/>
            <a:r>
              <a:rPr lang="en-US" sz="2400" b="1" dirty="0">
                <a:latin typeface="Georgia" panose="02040502050405020303" pitchFamily="18" charset="0"/>
              </a:rPr>
              <a:t>Used for all Reference </a:t>
            </a:r>
            <a:r>
              <a:rPr lang="en-US" sz="2400" b="1" u="sng" dirty="0">
                <a:latin typeface="Georgia" panose="02040502050405020303" pitchFamily="18" charset="0"/>
              </a:rPr>
              <a:t>Titles</a:t>
            </a:r>
            <a:r>
              <a:rPr lang="en-US" sz="2400" b="1" dirty="0">
                <a:latin typeface="Georgia" panose="02040502050405020303" pitchFamily="18" charset="0"/>
              </a:rPr>
              <a:t> (Journals, Books, Websites, YouTube, etc.)</a:t>
            </a:r>
          </a:p>
          <a:p>
            <a:pPr lvl="1"/>
            <a:r>
              <a:rPr lang="en-US" sz="2400" b="1" dirty="0">
                <a:latin typeface="Georgia" panose="02040502050405020303" pitchFamily="18" charset="0"/>
              </a:rPr>
              <a:t>Capitalize Only the Following Words:</a:t>
            </a:r>
          </a:p>
          <a:p>
            <a:pPr lvl="2"/>
            <a:r>
              <a:rPr lang="en-US" sz="2000" b="1" dirty="0">
                <a:latin typeface="Georgia" panose="02040502050405020303" pitchFamily="18" charset="0"/>
              </a:rPr>
              <a:t>First Word of the Title</a:t>
            </a:r>
          </a:p>
          <a:p>
            <a:pPr lvl="3"/>
            <a:r>
              <a:rPr lang="en-US" sz="2000" b="1" dirty="0">
                <a:solidFill>
                  <a:schemeClr val="accent2">
                    <a:lumMod val="50000"/>
                  </a:schemeClr>
                </a:solidFill>
                <a:latin typeface="Georgia" panose="02040502050405020303" pitchFamily="18" charset="0"/>
              </a:rPr>
              <a:t>The art of effective communication. </a:t>
            </a:r>
            <a:endParaRPr lang="en-US" sz="2000" b="1" dirty="0">
              <a:latin typeface="Georgia" panose="02040502050405020303" pitchFamily="18" charset="0"/>
            </a:endParaRPr>
          </a:p>
          <a:p>
            <a:pPr lvl="2"/>
            <a:r>
              <a:rPr lang="en-US" sz="2000" b="1" dirty="0">
                <a:latin typeface="Georgia" panose="02040502050405020303" pitchFamily="18" charset="0"/>
              </a:rPr>
              <a:t>First Word after a Colon (</a:t>
            </a:r>
            <a:r>
              <a:rPr lang="en-US" sz="2000" b="1" dirty="0">
                <a:latin typeface="Georgia" panose="02040502050405020303" pitchFamily="18" charset="0"/>
                <a:sym typeface="Wingdings" panose="05000000000000000000" pitchFamily="2" charset="2"/>
              </a:rPr>
              <a:t>:), Dash (-), or End Punctuation in a Heading</a:t>
            </a:r>
          </a:p>
          <a:p>
            <a:pPr lvl="3"/>
            <a:r>
              <a:rPr lang="en-US" sz="2000" b="1" dirty="0">
                <a:solidFill>
                  <a:schemeClr val="accent2">
                    <a:lumMod val="50000"/>
                  </a:schemeClr>
                </a:solidFill>
                <a:latin typeface="Georgia" panose="02040502050405020303" pitchFamily="18" charset="0"/>
              </a:rPr>
              <a:t>Failing forward:  Turning mistakes into stepping stones for success. </a:t>
            </a:r>
            <a:endParaRPr lang="en-US" sz="2000" b="1" dirty="0">
              <a:latin typeface="Georgia" panose="02040502050405020303" pitchFamily="18" charset="0"/>
              <a:sym typeface="Wingdings" panose="05000000000000000000" pitchFamily="2" charset="2"/>
            </a:endParaRPr>
          </a:p>
          <a:p>
            <a:pPr lvl="2"/>
            <a:r>
              <a:rPr lang="en-US" sz="2000" b="1" dirty="0">
                <a:latin typeface="Georgia" panose="02040502050405020303" pitchFamily="18" charset="0"/>
                <a:sym typeface="Wingdings" panose="05000000000000000000" pitchFamily="2" charset="2"/>
              </a:rPr>
              <a:t>Nouns or Proper Nouns</a:t>
            </a:r>
          </a:p>
          <a:p>
            <a:pPr lvl="3"/>
            <a:r>
              <a:rPr lang="en-US" sz="2000" b="1" dirty="0">
                <a:solidFill>
                  <a:schemeClr val="accent2">
                    <a:lumMod val="50000"/>
                  </a:schemeClr>
                </a:solidFill>
                <a:latin typeface="Georgia" panose="02040502050405020303" pitchFamily="18" charset="0"/>
                <a:sym typeface="Wingdings" panose="05000000000000000000" pitchFamily="2" charset="2"/>
              </a:rPr>
              <a:t>Introducing the organizational future of Amazon.</a:t>
            </a:r>
          </a:p>
        </p:txBody>
      </p:sp>
    </p:spTree>
    <p:custDataLst>
      <p:tags r:id="rId1"/>
    </p:custDataLst>
    <p:extLst>
      <p:ext uri="{BB962C8B-B14F-4D97-AF65-F5344CB8AC3E}">
        <p14:creationId xmlns:p14="http://schemas.microsoft.com/office/powerpoint/2010/main" val="2076187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FC33D-CB86-4FF4-B29A-5C7497B3922A}"/>
              </a:ext>
            </a:extLst>
          </p:cNvPr>
          <p:cNvSpPr>
            <a:spLocks noGrp="1"/>
          </p:cNvSpPr>
          <p:nvPr>
            <p:ph type="title"/>
          </p:nvPr>
        </p:nvSpPr>
        <p:spPr>
          <a:xfrm>
            <a:off x="581192" y="702156"/>
            <a:ext cx="11029616" cy="652191"/>
          </a:xfrm>
        </p:spPr>
        <p:txBody>
          <a:bodyPr/>
          <a:lstStyle/>
          <a:p>
            <a:r>
              <a:rPr lang="en-US" b="1" dirty="0">
                <a:solidFill>
                  <a:schemeClr val="accent2">
                    <a:lumMod val="50000"/>
                  </a:schemeClr>
                </a:solidFill>
                <a:latin typeface="Georgia" panose="02040502050405020303" pitchFamily="18" charset="0"/>
              </a:rPr>
              <a:t>References – Title Case</a:t>
            </a:r>
          </a:p>
        </p:txBody>
      </p:sp>
      <p:sp>
        <p:nvSpPr>
          <p:cNvPr id="3" name="Content Placeholder 2">
            <a:extLst>
              <a:ext uri="{FF2B5EF4-FFF2-40B4-BE49-F238E27FC236}">
                <a16:creationId xmlns:a16="http://schemas.microsoft.com/office/drawing/2014/main" id="{F47BBB4C-7B29-442E-8793-A2714010454D}"/>
              </a:ext>
            </a:extLst>
          </p:cNvPr>
          <p:cNvSpPr>
            <a:spLocks noGrp="1"/>
          </p:cNvSpPr>
          <p:nvPr>
            <p:ph idx="1"/>
          </p:nvPr>
        </p:nvSpPr>
        <p:spPr>
          <a:xfrm>
            <a:off x="215661" y="1423359"/>
            <a:ext cx="11498664" cy="5210354"/>
          </a:xfrm>
        </p:spPr>
        <p:txBody>
          <a:bodyPr anchor="t">
            <a:normAutofit lnSpcReduction="10000"/>
          </a:bodyPr>
          <a:lstStyle/>
          <a:p>
            <a:r>
              <a:rPr lang="en-US" sz="3200" b="1" dirty="0">
                <a:latin typeface="Georgia" panose="02040502050405020303" pitchFamily="18" charset="0"/>
              </a:rPr>
              <a:t>Title Case</a:t>
            </a:r>
          </a:p>
          <a:p>
            <a:pPr lvl="1"/>
            <a:r>
              <a:rPr lang="en-US" sz="2800" b="1" dirty="0">
                <a:latin typeface="Georgia" panose="02040502050405020303" pitchFamily="18" charset="0"/>
              </a:rPr>
              <a:t>Used for </a:t>
            </a:r>
            <a:r>
              <a:rPr lang="en-US" sz="2800" b="1" u="sng" dirty="0">
                <a:latin typeface="Georgia" panose="02040502050405020303" pitchFamily="18" charset="0"/>
              </a:rPr>
              <a:t>Source Titles </a:t>
            </a:r>
            <a:r>
              <a:rPr lang="en-US" sz="2800" b="1" dirty="0">
                <a:latin typeface="Georgia" panose="02040502050405020303" pitchFamily="18" charset="0"/>
              </a:rPr>
              <a:t>of Articles, Books, Reports, Webpages, Videos (YouTube), etc.</a:t>
            </a:r>
          </a:p>
          <a:p>
            <a:pPr lvl="2"/>
            <a:r>
              <a:rPr lang="en-US" sz="2400" b="1" dirty="0">
                <a:latin typeface="Georgia" panose="02040502050405020303" pitchFamily="18" charset="0"/>
              </a:rPr>
              <a:t>Major Words are Capitalized.</a:t>
            </a:r>
          </a:p>
          <a:p>
            <a:pPr lvl="3"/>
            <a:r>
              <a:rPr lang="en-US" sz="2000" b="1" dirty="0">
                <a:solidFill>
                  <a:schemeClr val="accent2">
                    <a:lumMod val="50000"/>
                  </a:schemeClr>
                </a:solidFill>
                <a:latin typeface="Georgia" panose="02040502050405020303" pitchFamily="18" charset="0"/>
              </a:rPr>
              <a:t>Journal of Communication </a:t>
            </a:r>
          </a:p>
          <a:p>
            <a:pPr lvl="2"/>
            <a:r>
              <a:rPr lang="en-US" sz="2800" b="1" u="sng" dirty="0">
                <a:latin typeface="Georgia" panose="02040502050405020303" pitchFamily="18" charset="0"/>
              </a:rPr>
              <a:t>Exceptions</a:t>
            </a:r>
            <a:r>
              <a:rPr lang="en-US" sz="2800" b="1" dirty="0">
                <a:latin typeface="Georgia" panose="02040502050405020303" pitchFamily="18" charset="0"/>
              </a:rPr>
              <a:t>:</a:t>
            </a:r>
          </a:p>
          <a:p>
            <a:pPr lvl="3"/>
            <a:r>
              <a:rPr lang="en-US" sz="2000" b="1" dirty="0">
                <a:latin typeface="Georgia" panose="02040502050405020303" pitchFamily="18" charset="0"/>
              </a:rPr>
              <a:t>The First Word of the Title is a Minor Word,  Such as – The</a:t>
            </a:r>
          </a:p>
          <a:p>
            <a:pPr lvl="4"/>
            <a:r>
              <a:rPr lang="en-US" sz="2000" b="1" dirty="0">
                <a:solidFill>
                  <a:schemeClr val="accent2">
                    <a:lumMod val="50000"/>
                  </a:schemeClr>
                </a:solidFill>
                <a:latin typeface="Georgia" panose="02040502050405020303" pitchFamily="18" charset="0"/>
              </a:rPr>
              <a:t>The International Journal of Ethics</a:t>
            </a:r>
          </a:p>
          <a:p>
            <a:pPr lvl="3"/>
            <a:r>
              <a:rPr lang="en-US" sz="2000" b="1" dirty="0">
                <a:latin typeface="Georgia" panose="02040502050405020303" pitchFamily="18" charset="0"/>
              </a:rPr>
              <a:t>Words with Four Letters or More, Such as - With, Between, From, etc. </a:t>
            </a:r>
          </a:p>
          <a:p>
            <a:pPr lvl="4"/>
            <a:r>
              <a:rPr lang="en-US" sz="2000" b="1" dirty="0">
                <a:solidFill>
                  <a:schemeClr val="accent2">
                    <a:lumMod val="50000"/>
                  </a:schemeClr>
                </a:solidFill>
                <a:latin typeface="Georgia" panose="02040502050405020303" pitchFamily="18" charset="0"/>
              </a:rPr>
              <a:t>Primary Health Care</a:t>
            </a:r>
          </a:p>
        </p:txBody>
      </p:sp>
    </p:spTree>
    <p:custDataLst>
      <p:tags r:id="rId1"/>
    </p:custDataLst>
    <p:extLst>
      <p:ext uri="{BB962C8B-B14F-4D97-AF65-F5344CB8AC3E}">
        <p14:creationId xmlns:p14="http://schemas.microsoft.com/office/powerpoint/2010/main" val="725149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1A12-F468-4465-AA80-7CD2C63D36CC}"/>
              </a:ext>
            </a:extLst>
          </p:cNvPr>
          <p:cNvSpPr>
            <a:spLocks noGrp="1"/>
          </p:cNvSpPr>
          <p:nvPr>
            <p:ph type="title"/>
          </p:nvPr>
        </p:nvSpPr>
        <p:spPr>
          <a:xfrm>
            <a:off x="581192" y="702156"/>
            <a:ext cx="11029616" cy="808592"/>
          </a:xfrm>
        </p:spPr>
        <p:txBody>
          <a:bodyPr/>
          <a:lstStyle/>
          <a:p>
            <a:r>
              <a:rPr lang="en-US" b="1" dirty="0">
                <a:latin typeface="Georgia" panose="02040502050405020303" pitchFamily="18" charset="0"/>
              </a:rPr>
              <a:t>References – YouTube or Website</a:t>
            </a:r>
          </a:p>
        </p:txBody>
      </p:sp>
      <p:sp>
        <p:nvSpPr>
          <p:cNvPr id="3" name="Content Placeholder 2">
            <a:extLst>
              <a:ext uri="{FF2B5EF4-FFF2-40B4-BE49-F238E27FC236}">
                <a16:creationId xmlns:a16="http://schemas.microsoft.com/office/drawing/2014/main" id="{9720CA6B-0B2B-489D-9059-260B63A65684}"/>
              </a:ext>
            </a:extLst>
          </p:cNvPr>
          <p:cNvSpPr>
            <a:spLocks noGrp="1"/>
          </p:cNvSpPr>
          <p:nvPr>
            <p:ph idx="1"/>
          </p:nvPr>
        </p:nvSpPr>
        <p:spPr>
          <a:xfrm>
            <a:off x="350982" y="1659734"/>
            <a:ext cx="11490036" cy="4593284"/>
          </a:xfrm>
        </p:spPr>
        <p:txBody>
          <a:bodyPr>
            <a:noAutofit/>
          </a:bodyPr>
          <a:lstStyle/>
          <a:p>
            <a:pPr marL="0" indent="0">
              <a:lnSpc>
                <a:spcPct val="200000"/>
              </a:lnSpc>
              <a:buNone/>
            </a:pPr>
            <a:r>
              <a:rPr lang="en-US" sz="2800" b="1" dirty="0">
                <a:latin typeface="Georgia" panose="02040502050405020303" pitchFamily="18" charset="0"/>
              </a:rPr>
              <a:t>True Colors Assessment:</a:t>
            </a:r>
            <a:br>
              <a:rPr lang="en-US" sz="2800" dirty="0">
                <a:latin typeface="Georgia" panose="02040502050405020303" pitchFamily="18" charset="0"/>
              </a:rPr>
            </a:br>
            <a:r>
              <a:rPr lang="en-US" sz="2000" dirty="0" err="1">
                <a:latin typeface="Georgia" panose="02040502050405020303" pitchFamily="18" charset="0"/>
              </a:rPr>
              <a:t>HappyMDs</a:t>
            </a:r>
            <a:r>
              <a:rPr lang="en-US" sz="2000" dirty="0">
                <a:latin typeface="Georgia" panose="02040502050405020303" pitchFamily="18" charset="0"/>
              </a:rPr>
              <a:t>. (2012).  </a:t>
            </a:r>
            <a:r>
              <a:rPr lang="en-US" sz="2000" i="1" dirty="0">
                <a:latin typeface="Georgia" panose="02040502050405020303" pitchFamily="18" charset="0"/>
              </a:rPr>
              <a:t>True colors Mary </a:t>
            </a:r>
            <a:r>
              <a:rPr lang="en-US" sz="2000" i="1" dirty="0" err="1">
                <a:latin typeface="Georgia" panose="02040502050405020303" pitchFamily="18" charset="0"/>
              </a:rPr>
              <a:t>Miscisin</a:t>
            </a:r>
            <a:r>
              <a:rPr lang="en-US" sz="2000" i="1" dirty="0">
                <a:latin typeface="Georgia" panose="02040502050405020303" pitchFamily="18" charset="0"/>
              </a:rPr>
              <a:t> test your personality</a:t>
            </a:r>
            <a:r>
              <a:rPr lang="en-US" sz="2000" dirty="0">
                <a:latin typeface="Georgia" panose="02040502050405020303" pitchFamily="18" charset="0"/>
              </a:rPr>
              <a:t>.  [Video].  YouTube. </a:t>
            </a:r>
          </a:p>
          <a:p>
            <a:pPr marL="396875" indent="-396875">
              <a:lnSpc>
                <a:spcPct val="200000"/>
              </a:lnSpc>
              <a:buNone/>
            </a:pPr>
            <a:r>
              <a:rPr lang="en-US" sz="2000" dirty="0">
                <a:solidFill>
                  <a:schemeClr val="accent1">
                    <a:lumMod val="75000"/>
                  </a:schemeClr>
                </a:solidFill>
                <a:latin typeface="Georgia" panose="02040502050405020303" pitchFamily="18" charset="0"/>
              </a:rPr>
              <a:t>	</a:t>
            </a:r>
            <a:r>
              <a:rPr lang="en-US" sz="2000" dirty="0">
                <a:solidFill>
                  <a:schemeClr val="accent1">
                    <a:lumMod val="75000"/>
                  </a:schemeClr>
                </a:solidFill>
                <a:latin typeface="Georgia" panose="02040502050405020303" pitchFamily="18" charset="0"/>
                <a:hlinkClick r:id="rId3">
                  <a:extLst>
                    <a:ext uri="{A12FA001-AC4F-418D-AE19-62706E023703}">
                      <ahyp:hlinkClr xmlns:ahyp="http://schemas.microsoft.com/office/drawing/2018/hyperlinkcolor" val="tx"/>
                    </a:ext>
                  </a:extLst>
                </a:hlinkClick>
              </a:rPr>
              <a:t>https://www.youtube.com/watch?v=5mqcLqTft3U&amp;t=4s</a:t>
            </a:r>
            <a:r>
              <a:rPr lang="en-US" sz="2000" dirty="0">
                <a:solidFill>
                  <a:schemeClr val="accent1">
                    <a:lumMod val="75000"/>
                  </a:schemeClr>
                </a:solidFill>
                <a:latin typeface="Georgia" panose="02040502050405020303" pitchFamily="18" charset="0"/>
              </a:rPr>
              <a:t> </a:t>
            </a:r>
          </a:p>
          <a:p>
            <a:pPr marL="396875" indent="-396875">
              <a:buNone/>
            </a:pPr>
            <a:r>
              <a:rPr lang="en-US" sz="2000" b="1" dirty="0">
                <a:solidFill>
                  <a:schemeClr val="tx1"/>
                </a:solidFill>
                <a:latin typeface="Georgia" panose="02040502050405020303" pitchFamily="18" charset="0"/>
              </a:rPr>
              <a:t>Or….</a:t>
            </a:r>
          </a:p>
          <a:p>
            <a:pPr marL="396875" indent="-396875">
              <a:lnSpc>
                <a:spcPct val="200000"/>
              </a:lnSpc>
              <a:buNone/>
            </a:pPr>
            <a:r>
              <a:rPr lang="en-US" sz="2800" b="1" dirty="0">
                <a:solidFill>
                  <a:schemeClr val="tx1"/>
                </a:solidFill>
                <a:latin typeface="Georgia" panose="02040502050405020303" pitchFamily="18" charset="0"/>
              </a:rPr>
              <a:t>Personal Change-Readiness Assessment:</a:t>
            </a:r>
          </a:p>
          <a:p>
            <a:pPr marL="396875" indent="-396875">
              <a:lnSpc>
                <a:spcPct val="200000"/>
              </a:lnSpc>
              <a:buNone/>
            </a:pPr>
            <a:r>
              <a:rPr lang="en-US" sz="2000" dirty="0">
                <a:solidFill>
                  <a:schemeClr val="tx1"/>
                </a:solidFill>
                <a:latin typeface="Georgia" panose="02040502050405020303" pitchFamily="18" charset="0"/>
              </a:rPr>
              <a:t>Jenney, T. J. (n.d.). </a:t>
            </a:r>
            <a:r>
              <a:rPr lang="en-US" sz="2000" i="1" dirty="0">
                <a:solidFill>
                  <a:schemeClr val="tx1"/>
                </a:solidFill>
                <a:latin typeface="Georgia" panose="02040502050405020303" pitchFamily="18" charset="0"/>
              </a:rPr>
              <a:t>Change-readiness assessment</a:t>
            </a:r>
            <a:r>
              <a:rPr lang="en-US" sz="2000" dirty="0">
                <a:solidFill>
                  <a:schemeClr val="tx1"/>
                </a:solidFill>
                <a:latin typeface="Georgia" panose="02040502050405020303" pitchFamily="18" charset="0"/>
              </a:rPr>
              <a:t>. ECF Vital Practices. </a:t>
            </a:r>
            <a:r>
              <a:rPr lang="en-US" sz="2000" dirty="0">
                <a:solidFill>
                  <a:schemeClr val="accent1">
                    <a:lumMod val="75000"/>
                  </a:schemeClr>
                </a:solidFill>
                <a:latin typeface="Georgia" panose="02040502050405020303" pitchFamily="18" charset="0"/>
                <a:hlinkClick r:id="rId4">
                  <a:extLst>
                    <a:ext uri="{A12FA001-AC4F-418D-AE19-62706E023703}">
                      <ahyp:hlinkClr xmlns:ahyp="http://schemas.microsoft.com/office/drawing/2018/hyperlinkcolor" val="tx"/>
                    </a:ext>
                  </a:extLst>
                </a:hlinkClick>
              </a:rPr>
              <a:t>https://www.ecfvp.org/files/uploads/2_-change_readiness_assessment_0426111.pdf</a:t>
            </a:r>
            <a:r>
              <a:rPr lang="en-US" sz="2000" dirty="0">
                <a:solidFill>
                  <a:schemeClr val="accent1">
                    <a:lumMod val="75000"/>
                  </a:schemeClr>
                </a:solidFill>
                <a:latin typeface="Georgia" panose="02040502050405020303" pitchFamily="18" charset="0"/>
              </a:rPr>
              <a:t> </a:t>
            </a:r>
          </a:p>
          <a:p>
            <a:pPr marL="396875" indent="-396875">
              <a:buNone/>
            </a:pPr>
            <a:endParaRPr lang="en-US" sz="2000" dirty="0">
              <a:solidFill>
                <a:schemeClr val="tx1"/>
              </a:solidFill>
              <a:latin typeface="Georgia" panose="02040502050405020303" pitchFamily="18" charset="0"/>
            </a:endParaRPr>
          </a:p>
        </p:txBody>
      </p:sp>
    </p:spTree>
    <p:custDataLst>
      <p:tags r:id="rId1"/>
    </p:custDataLst>
    <p:extLst>
      <p:ext uri="{BB962C8B-B14F-4D97-AF65-F5344CB8AC3E}">
        <p14:creationId xmlns:p14="http://schemas.microsoft.com/office/powerpoint/2010/main" val="176070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AEA4-C3B2-40B6-8DEB-EAAABAE2B140}"/>
              </a:ext>
            </a:extLst>
          </p:cNvPr>
          <p:cNvSpPr>
            <a:spLocks noGrp="1"/>
          </p:cNvSpPr>
          <p:nvPr>
            <p:ph type="title"/>
          </p:nvPr>
        </p:nvSpPr>
        <p:spPr/>
        <p:txBody>
          <a:bodyPr>
            <a:normAutofit/>
          </a:bodyPr>
          <a:lstStyle/>
          <a:p>
            <a:pPr lvl="1"/>
            <a:r>
              <a:rPr lang="en-US" sz="2400" b="1" dirty="0">
                <a:solidFill>
                  <a:schemeClr val="bg1"/>
                </a:solidFill>
                <a:latin typeface="Georgia" panose="02040502050405020303" pitchFamily="18" charset="0"/>
              </a:rPr>
              <a:t>Library Homepage Features</a:t>
            </a:r>
            <a:br>
              <a:rPr lang="en-US" sz="2400" b="1" dirty="0">
                <a:solidFill>
                  <a:schemeClr val="bg1"/>
                </a:solidFill>
                <a:latin typeface="Georgia" panose="02040502050405020303" pitchFamily="18" charset="0"/>
              </a:rPr>
            </a:br>
            <a:endParaRPr lang="en-US" dirty="0">
              <a:solidFill>
                <a:schemeClr val="bg1"/>
              </a:solidFill>
            </a:endParaRPr>
          </a:p>
        </p:txBody>
      </p:sp>
      <p:sp>
        <p:nvSpPr>
          <p:cNvPr id="3" name="Content Placeholder 2">
            <a:extLst>
              <a:ext uri="{FF2B5EF4-FFF2-40B4-BE49-F238E27FC236}">
                <a16:creationId xmlns:a16="http://schemas.microsoft.com/office/drawing/2014/main" id="{134C41AB-98EC-4E3D-96BE-1A5AF320E60A}"/>
              </a:ext>
            </a:extLst>
          </p:cNvPr>
          <p:cNvSpPr>
            <a:spLocks noGrp="1"/>
          </p:cNvSpPr>
          <p:nvPr>
            <p:ph idx="1"/>
          </p:nvPr>
        </p:nvSpPr>
        <p:spPr>
          <a:xfrm>
            <a:off x="4324350" y="685800"/>
            <a:ext cx="7591425" cy="5905500"/>
          </a:xfrm>
        </p:spPr>
        <p:txBody>
          <a:bodyPr>
            <a:normAutofit/>
          </a:bodyPr>
          <a:lstStyle/>
          <a:p>
            <a:r>
              <a:rPr lang="en-US" sz="2800" b="1" dirty="0">
                <a:latin typeface="Georgia" panose="02040502050405020303" pitchFamily="18" charset="0"/>
                <a:hlinkClick r:id="rId3"/>
              </a:rPr>
              <a:t>Library Home Page</a:t>
            </a:r>
            <a:endParaRPr lang="en-US" sz="2800" b="1" dirty="0">
              <a:latin typeface="Georgia" panose="02040502050405020303" pitchFamily="18" charset="0"/>
            </a:endParaRPr>
          </a:p>
          <a:p>
            <a:pPr lvl="1"/>
            <a:r>
              <a:rPr lang="en-US" sz="2400" b="1" dirty="0">
                <a:latin typeface="Georgia" panose="02040502050405020303" pitchFamily="18" charset="0"/>
              </a:rPr>
              <a:t>Research</a:t>
            </a:r>
          </a:p>
          <a:p>
            <a:pPr lvl="2"/>
            <a:r>
              <a:rPr lang="en-US" sz="2000" b="1" dirty="0">
                <a:latin typeface="Georgia" panose="02040502050405020303" pitchFamily="18" charset="0"/>
              </a:rPr>
              <a:t>Find Articles and More</a:t>
            </a:r>
          </a:p>
          <a:p>
            <a:pPr lvl="3"/>
            <a:r>
              <a:rPr lang="en-US" sz="1800" b="1" dirty="0">
                <a:latin typeface="Georgia" panose="02040502050405020303" pitchFamily="18" charset="0"/>
              </a:rPr>
              <a:t>ALL Subjects</a:t>
            </a:r>
          </a:p>
          <a:p>
            <a:r>
              <a:rPr lang="en-US" sz="2800" b="1" dirty="0">
                <a:latin typeface="Georgia" panose="02040502050405020303" pitchFamily="18" charset="0"/>
                <a:hlinkClick r:id="rId4"/>
              </a:rPr>
              <a:t>Subject/Research Guide:  Library Research Consultation Guide (LRCG)</a:t>
            </a:r>
            <a:endParaRPr lang="en-US" sz="2800" b="1" dirty="0">
              <a:latin typeface="Georgia" panose="02040502050405020303" pitchFamily="18" charset="0"/>
            </a:endParaRPr>
          </a:p>
          <a:p>
            <a:pPr lvl="1"/>
            <a:r>
              <a:rPr lang="en-US" sz="2400" b="1" dirty="0">
                <a:latin typeface="Georgia" panose="02040502050405020303" pitchFamily="18" charset="0"/>
              </a:rPr>
              <a:t>Search:  Search all Guides – Enter LRCG</a:t>
            </a:r>
          </a:p>
          <a:p>
            <a:pPr lvl="2"/>
            <a:r>
              <a:rPr lang="en-US" sz="2000" b="1" dirty="0">
                <a:latin typeface="Georgia" panose="02040502050405020303" pitchFamily="18" charset="0"/>
              </a:rPr>
              <a:t>Click on Any Tab</a:t>
            </a:r>
          </a:p>
          <a:p>
            <a:pPr lvl="3"/>
            <a:r>
              <a:rPr lang="en-US" sz="1800" b="1" dirty="0">
                <a:latin typeface="Georgia" panose="02040502050405020303" pitchFamily="18" charset="0"/>
              </a:rPr>
              <a:t>Investigate the Information Provided</a:t>
            </a:r>
            <a:endParaRPr lang="en-US" b="1" dirty="0">
              <a:latin typeface="Georgia" panose="02040502050405020303" pitchFamily="18" charset="0"/>
            </a:endParaRPr>
          </a:p>
        </p:txBody>
      </p:sp>
      <p:sp>
        <p:nvSpPr>
          <p:cNvPr id="4" name="Text Placeholder 3">
            <a:extLst>
              <a:ext uri="{FF2B5EF4-FFF2-40B4-BE49-F238E27FC236}">
                <a16:creationId xmlns:a16="http://schemas.microsoft.com/office/drawing/2014/main" id="{9DC3A8F0-02B7-40F4-A798-E30D42416DE0}"/>
              </a:ext>
            </a:extLst>
          </p:cNvPr>
          <p:cNvSpPr>
            <a:spLocks noGrp="1"/>
          </p:cNvSpPr>
          <p:nvPr>
            <p:ph type="body" sz="half" idx="2"/>
          </p:nvPr>
        </p:nvSpPr>
        <p:spPr/>
        <p:txBody>
          <a:bodyPr/>
          <a:lstStyle/>
          <a:p>
            <a:r>
              <a:rPr lang="en-US" dirty="0">
                <a:solidFill>
                  <a:schemeClr val="bg1"/>
                </a:solidFill>
                <a:latin typeface="Georgia" panose="02040502050405020303" pitchFamily="18" charset="0"/>
              </a:rPr>
              <a:t>Research: </a:t>
            </a:r>
          </a:p>
          <a:p>
            <a:r>
              <a:rPr lang="en-US" dirty="0">
                <a:solidFill>
                  <a:schemeClr val="bg1"/>
                </a:solidFill>
                <a:latin typeface="Georgia" panose="02040502050405020303" pitchFamily="18" charset="0"/>
              </a:rPr>
              <a:t>	Find Articles and More</a:t>
            </a:r>
            <a:br>
              <a:rPr lang="en-US" dirty="0">
                <a:solidFill>
                  <a:schemeClr val="bg1"/>
                </a:solidFill>
                <a:latin typeface="Georgia" panose="02040502050405020303" pitchFamily="18" charset="0"/>
              </a:rPr>
            </a:br>
            <a:endParaRPr lang="en-US" dirty="0">
              <a:solidFill>
                <a:schemeClr val="bg1"/>
              </a:solidFill>
              <a:latin typeface="Georgia" panose="02040502050405020303" pitchFamily="18" charset="0"/>
            </a:endParaRPr>
          </a:p>
          <a:p>
            <a:r>
              <a:rPr lang="en-US" dirty="0">
                <a:solidFill>
                  <a:schemeClr val="bg1"/>
                </a:solidFill>
                <a:latin typeface="Georgia" panose="02040502050405020303" pitchFamily="18" charset="0"/>
              </a:rPr>
              <a:t>	Subject/Research Guide:  	Library Research 	Consultation Guide 	(LRCG)</a:t>
            </a:r>
            <a:br>
              <a:rPr lang="en-US" dirty="0">
                <a:solidFill>
                  <a:schemeClr val="bg1"/>
                </a:solidFill>
                <a:latin typeface="Georgia" panose="02040502050405020303" pitchFamily="18" charset="0"/>
              </a:rPr>
            </a:br>
            <a:endParaRPr lang="en-US" dirty="0"/>
          </a:p>
        </p:txBody>
      </p:sp>
    </p:spTree>
    <p:custDataLst>
      <p:tags r:id="rId1"/>
    </p:custDataLst>
    <p:extLst>
      <p:ext uri="{BB962C8B-B14F-4D97-AF65-F5344CB8AC3E}">
        <p14:creationId xmlns:p14="http://schemas.microsoft.com/office/powerpoint/2010/main" val="435821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2F24C-AA1F-D3FB-C3B5-DDE49200A931}"/>
              </a:ext>
            </a:extLst>
          </p:cNvPr>
          <p:cNvSpPr>
            <a:spLocks noGrp="1"/>
          </p:cNvSpPr>
          <p:nvPr>
            <p:ph type="title"/>
          </p:nvPr>
        </p:nvSpPr>
        <p:spPr/>
        <p:txBody>
          <a:bodyPr/>
          <a:lstStyle/>
          <a:p>
            <a:r>
              <a:rPr lang="en-US" dirty="0"/>
              <a:t>Don’t Forget!</a:t>
            </a:r>
          </a:p>
        </p:txBody>
      </p:sp>
      <p:sp>
        <p:nvSpPr>
          <p:cNvPr id="3" name="Content Placeholder 2">
            <a:extLst>
              <a:ext uri="{FF2B5EF4-FFF2-40B4-BE49-F238E27FC236}">
                <a16:creationId xmlns:a16="http://schemas.microsoft.com/office/drawing/2014/main" id="{6C1E26AC-78C8-0471-8B2A-551429911DC1}"/>
              </a:ext>
            </a:extLst>
          </p:cNvPr>
          <p:cNvSpPr>
            <a:spLocks noGrp="1"/>
          </p:cNvSpPr>
          <p:nvPr>
            <p:ph idx="1"/>
          </p:nvPr>
        </p:nvSpPr>
        <p:spPr>
          <a:xfrm>
            <a:off x="4391025" y="857250"/>
            <a:ext cx="7496175" cy="5467350"/>
          </a:xfrm>
        </p:spPr>
        <p:txBody>
          <a:bodyPr anchor="t">
            <a:normAutofit fontScale="92500" lnSpcReduction="10000"/>
          </a:bodyPr>
          <a:lstStyle/>
          <a:p>
            <a:r>
              <a:rPr lang="en-US" sz="2800" b="1" dirty="0">
                <a:latin typeface="Georgia" panose="02040502050405020303" pitchFamily="18" charset="0"/>
              </a:rPr>
              <a:t>Be Concise:  </a:t>
            </a:r>
          </a:p>
          <a:p>
            <a:pPr lvl="1"/>
            <a:r>
              <a:rPr lang="en-US" sz="2400" dirty="0">
                <a:latin typeface="Georgia" panose="02040502050405020303" pitchFamily="18" charset="0"/>
              </a:rPr>
              <a:t>Use an Economy of Words – Condense Information </a:t>
            </a:r>
          </a:p>
          <a:p>
            <a:r>
              <a:rPr lang="en-US" sz="2800" b="1" dirty="0">
                <a:latin typeface="Georgia" panose="02040502050405020303" pitchFamily="18" charset="0"/>
              </a:rPr>
              <a:t>Be Clear:  </a:t>
            </a:r>
          </a:p>
          <a:p>
            <a:pPr lvl="1"/>
            <a:r>
              <a:rPr lang="en-US" sz="2400" dirty="0">
                <a:latin typeface="Georgia" panose="02040502050405020303" pitchFamily="18" charset="0"/>
              </a:rPr>
              <a:t>Use Specific Language – Provide Specific Details</a:t>
            </a:r>
          </a:p>
          <a:p>
            <a:r>
              <a:rPr lang="en-US" sz="2600" b="1" dirty="0">
                <a:latin typeface="Georgia" panose="02040502050405020303" pitchFamily="18" charset="0"/>
              </a:rPr>
              <a:t>Proofread thoroughly!</a:t>
            </a:r>
          </a:p>
          <a:p>
            <a:r>
              <a:rPr lang="en-US" sz="2800" b="1" dirty="0">
                <a:latin typeface="Georgia" panose="02040502050405020303" pitchFamily="18" charset="0"/>
              </a:rPr>
              <a:t>Upload </a:t>
            </a:r>
            <a:r>
              <a:rPr lang="en-US" sz="2800" b="1" dirty="0">
                <a:latin typeface="Georgia" panose="02040502050405020303" pitchFamily="18" charset="0"/>
                <a:hlinkClick r:id="rId3"/>
              </a:rPr>
              <a:t>Grammarly</a:t>
            </a:r>
            <a:r>
              <a:rPr lang="en-US" sz="2800" dirty="0">
                <a:latin typeface="Georgia" panose="02040502050405020303" pitchFamily="18" charset="0"/>
              </a:rPr>
              <a:t>:</a:t>
            </a:r>
          </a:p>
          <a:p>
            <a:pPr lvl="1"/>
            <a:r>
              <a:rPr lang="en-US" sz="2400" b="0" i="0" dirty="0">
                <a:solidFill>
                  <a:srgbClr val="333333"/>
                </a:solidFill>
                <a:effectLst/>
                <a:latin typeface="Georgia" panose="02040502050405020303" pitchFamily="18" charset="0"/>
              </a:rPr>
              <a:t>The World's Most Accurate </a:t>
            </a:r>
            <a:r>
              <a:rPr lang="en-US" sz="2400" b="1" i="0" dirty="0">
                <a:solidFill>
                  <a:srgbClr val="333333"/>
                </a:solidFill>
                <a:effectLst/>
                <a:latin typeface="Georgia" panose="02040502050405020303" pitchFamily="18" charset="0"/>
              </a:rPr>
              <a:t>Free</a:t>
            </a:r>
            <a:r>
              <a:rPr lang="en-US" sz="2400" b="0" i="0" dirty="0">
                <a:solidFill>
                  <a:srgbClr val="333333"/>
                </a:solidFill>
                <a:effectLst/>
                <a:latin typeface="Georgia" panose="02040502050405020303" pitchFamily="18" charset="0"/>
              </a:rPr>
              <a:t> Online Grammar Checker! </a:t>
            </a:r>
          </a:p>
          <a:p>
            <a:pPr lvl="2"/>
            <a:r>
              <a:rPr lang="en-US" sz="2000" b="0" i="0" dirty="0">
                <a:solidFill>
                  <a:srgbClr val="333333"/>
                </a:solidFill>
                <a:effectLst/>
                <a:latin typeface="Georgia" panose="02040502050405020303" pitchFamily="18" charset="0"/>
              </a:rPr>
              <a:t>Easily improve any text. Eliminate grammar errors. Services: Advanced Grammar Rules, Contextual Spell Checker, Vocabulary Enhancement, Corrects Writing Mistakes.</a:t>
            </a:r>
            <a:endParaRPr lang="en-US" sz="1800" dirty="0">
              <a:latin typeface="Georgia" panose="02040502050405020303" pitchFamily="18" charset="0"/>
            </a:endParaRPr>
          </a:p>
          <a:p>
            <a:pPr lvl="1"/>
            <a:endParaRPr lang="en-US" sz="2000" dirty="0"/>
          </a:p>
          <a:p>
            <a:endParaRPr lang="en-US" sz="2400" dirty="0"/>
          </a:p>
        </p:txBody>
      </p:sp>
      <p:sp>
        <p:nvSpPr>
          <p:cNvPr id="4" name="Text Placeholder 3">
            <a:extLst>
              <a:ext uri="{FF2B5EF4-FFF2-40B4-BE49-F238E27FC236}">
                <a16:creationId xmlns:a16="http://schemas.microsoft.com/office/drawing/2014/main" id="{27C69407-CDAD-4CCB-1EED-29CB0E392E7F}"/>
              </a:ext>
            </a:extLst>
          </p:cNvPr>
          <p:cNvSpPr>
            <a:spLocks noGrp="1"/>
          </p:cNvSpPr>
          <p:nvPr>
            <p:ph type="body" sz="half" idx="2"/>
          </p:nvPr>
        </p:nvSpPr>
        <p:spPr/>
        <p:txBody>
          <a:bodyPr/>
          <a:lstStyle/>
          <a:p>
            <a:r>
              <a:rPr lang="en-US" dirty="0"/>
              <a:t>Be Concise</a:t>
            </a:r>
          </a:p>
          <a:p>
            <a:r>
              <a:rPr lang="en-US" dirty="0"/>
              <a:t>Be Clear</a:t>
            </a:r>
          </a:p>
          <a:p>
            <a:r>
              <a:rPr lang="en-US" dirty="0"/>
              <a:t>Proofread</a:t>
            </a:r>
          </a:p>
          <a:p>
            <a:r>
              <a:rPr lang="en-US" dirty="0"/>
              <a:t>Upload Grammarly</a:t>
            </a:r>
          </a:p>
        </p:txBody>
      </p:sp>
    </p:spTree>
    <p:custDataLst>
      <p:tags r:id="rId1"/>
    </p:custDataLst>
    <p:extLst>
      <p:ext uri="{BB962C8B-B14F-4D97-AF65-F5344CB8AC3E}">
        <p14:creationId xmlns:p14="http://schemas.microsoft.com/office/powerpoint/2010/main" val="4259137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04B8-C467-4D28-9585-BD4F26DBAC9C}"/>
              </a:ext>
            </a:extLst>
          </p:cNvPr>
          <p:cNvSpPr>
            <a:spLocks noGrp="1"/>
          </p:cNvSpPr>
          <p:nvPr>
            <p:ph type="title"/>
          </p:nvPr>
        </p:nvSpPr>
        <p:spPr/>
        <p:txBody>
          <a:bodyPr>
            <a:normAutofit/>
          </a:bodyPr>
          <a:lstStyle/>
          <a:p>
            <a:pPr lvl="1"/>
            <a:r>
              <a:rPr lang="en-US" sz="2400" b="1" dirty="0">
                <a:solidFill>
                  <a:schemeClr val="bg1"/>
                </a:solidFill>
                <a:latin typeface="Georgia" panose="02040502050405020303" pitchFamily="18" charset="0"/>
              </a:rPr>
              <a:t>Closing Comments</a:t>
            </a:r>
            <a:br>
              <a:rPr lang="en-US" sz="2400" b="1" dirty="0">
                <a:solidFill>
                  <a:schemeClr val="bg1"/>
                </a:solidFill>
                <a:latin typeface="Georgia" panose="02040502050405020303" pitchFamily="18" charset="0"/>
              </a:rPr>
            </a:br>
            <a:br>
              <a:rPr lang="en-US" sz="2200" dirty="0"/>
            </a:br>
            <a:endParaRPr lang="en-US" dirty="0"/>
          </a:p>
        </p:txBody>
      </p:sp>
      <p:sp>
        <p:nvSpPr>
          <p:cNvPr id="3" name="Content Placeholder 2">
            <a:extLst>
              <a:ext uri="{FF2B5EF4-FFF2-40B4-BE49-F238E27FC236}">
                <a16:creationId xmlns:a16="http://schemas.microsoft.com/office/drawing/2014/main" id="{6C804008-D422-4B1F-B027-6DD2690B32EB}"/>
              </a:ext>
            </a:extLst>
          </p:cNvPr>
          <p:cNvSpPr>
            <a:spLocks noGrp="1"/>
          </p:cNvSpPr>
          <p:nvPr>
            <p:ph idx="1"/>
          </p:nvPr>
        </p:nvSpPr>
        <p:spPr>
          <a:xfrm>
            <a:off x="4267200" y="655953"/>
            <a:ext cx="7677149" cy="5754371"/>
          </a:xfrm>
        </p:spPr>
        <p:txBody>
          <a:bodyPr/>
          <a:lstStyle/>
          <a:p>
            <a:r>
              <a:rPr lang="en-US" sz="2800" b="1" dirty="0">
                <a:latin typeface="Georgia" panose="02040502050405020303" pitchFamily="18" charset="0"/>
                <a:hlinkClick r:id="rId3"/>
              </a:rPr>
              <a:t>Student Success Center/Tutoring</a:t>
            </a:r>
            <a:endParaRPr lang="en-US" sz="2800" b="1" dirty="0">
              <a:latin typeface="Georgia" panose="02040502050405020303" pitchFamily="18" charset="0"/>
            </a:endParaRPr>
          </a:p>
          <a:p>
            <a:pPr lvl="1"/>
            <a:r>
              <a:rPr lang="en-US" sz="2400" b="1" dirty="0">
                <a:latin typeface="Georgia" panose="02040502050405020303" pitchFamily="18" charset="0"/>
              </a:rPr>
              <a:t>Graduate Tutoring:  </a:t>
            </a:r>
            <a:r>
              <a:rPr lang="en-US" sz="2400" dirty="0">
                <a:latin typeface="Georgia" panose="02040502050405020303" pitchFamily="18" charset="0"/>
              </a:rPr>
              <a:t>Online or F2F</a:t>
            </a:r>
          </a:p>
          <a:p>
            <a:pPr lvl="1"/>
            <a:r>
              <a:rPr lang="en-US" sz="2400" b="1" dirty="0">
                <a:latin typeface="Georgia" panose="02040502050405020303" pitchFamily="18" charset="0"/>
              </a:rPr>
              <a:t>Tutor.com</a:t>
            </a:r>
            <a:r>
              <a:rPr lang="en-US" sz="2400" dirty="0">
                <a:latin typeface="Georgia" panose="02040502050405020303" pitchFamily="18" charset="0"/>
              </a:rPr>
              <a:t> is an Online Tutoring Service – is available to all students and can be accessed 24/7 through Canvas or the WilmU Student Services/Student Success page</a:t>
            </a:r>
            <a:r>
              <a:rPr lang="en-US" sz="2400">
                <a:latin typeface="Georgia" panose="02040502050405020303" pitchFamily="18" charset="0"/>
              </a:rPr>
              <a:t>/Tutoring.</a:t>
            </a:r>
            <a:endParaRPr lang="en-US" sz="2400" dirty="0">
              <a:latin typeface="Georgia" panose="02040502050405020303" pitchFamily="18" charset="0"/>
            </a:endParaRPr>
          </a:p>
          <a:p>
            <a:r>
              <a:rPr lang="en-US" sz="2800" b="1" dirty="0">
                <a:solidFill>
                  <a:srgbClr val="888452"/>
                </a:solidFill>
                <a:latin typeface="Georgia" panose="02040502050405020303" pitchFamily="18" charset="0"/>
                <a:hlinkClick r:id="rId4">
                  <a:extLst>
                    <a:ext uri="{A12FA001-AC4F-418D-AE19-62706E023703}">
                      <ahyp:hlinkClr xmlns:ahyp="http://schemas.microsoft.com/office/drawing/2018/hyperlinkcolor" val="tx"/>
                    </a:ext>
                  </a:extLst>
                </a:hlinkClick>
              </a:rPr>
              <a:t>Library Research Consultation/Services</a:t>
            </a:r>
            <a:r>
              <a:rPr lang="en-US" sz="2800" b="1" u="sng" dirty="0">
                <a:solidFill>
                  <a:srgbClr val="888452"/>
                </a:solidFill>
                <a:latin typeface="Georgia" panose="02040502050405020303" pitchFamily="18" charset="0"/>
              </a:rPr>
              <a:t>/Help</a:t>
            </a:r>
          </a:p>
          <a:p>
            <a:pPr lvl="1"/>
            <a:r>
              <a:rPr lang="en-US" sz="2400" b="1" dirty="0">
                <a:latin typeface="Georgia" panose="02040502050405020303" pitchFamily="18" charset="0"/>
              </a:rPr>
              <a:t>Chat with the Library</a:t>
            </a:r>
          </a:p>
          <a:p>
            <a:pPr lvl="1"/>
            <a:r>
              <a:rPr lang="en-US" sz="2400" b="1" dirty="0">
                <a:latin typeface="Georgia" panose="02040502050405020303" pitchFamily="18" charset="0"/>
              </a:rPr>
              <a:t>Meet with a Librarian</a:t>
            </a:r>
            <a:endParaRPr lang="en-US" b="1" dirty="0">
              <a:latin typeface="Georgia" panose="02040502050405020303" pitchFamily="18" charset="0"/>
            </a:endParaRPr>
          </a:p>
        </p:txBody>
      </p:sp>
      <p:sp>
        <p:nvSpPr>
          <p:cNvPr id="4" name="Text Placeholder 3">
            <a:extLst>
              <a:ext uri="{FF2B5EF4-FFF2-40B4-BE49-F238E27FC236}">
                <a16:creationId xmlns:a16="http://schemas.microsoft.com/office/drawing/2014/main" id="{E2D77441-7648-439C-AEF0-E480E7116D2F}"/>
              </a:ext>
            </a:extLst>
          </p:cNvPr>
          <p:cNvSpPr>
            <a:spLocks noGrp="1"/>
          </p:cNvSpPr>
          <p:nvPr>
            <p:ph type="body" sz="half" idx="2"/>
          </p:nvPr>
        </p:nvSpPr>
        <p:spPr/>
        <p:txBody>
          <a:bodyPr/>
          <a:lstStyle/>
          <a:p>
            <a:r>
              <a:rPr lang="en-US" dirty="0">
                <a:latin typeface="Georgia" panose="02040502050405020303" pitchFamily="18" charset="0"/>
              </a:rPr>
              <a:t>Student Success Center/Tutoring</a:t>
            </a:r>
          </a:p>
          <a:p>
            <a:endParaRPr lang="en-US" dirty="0">
              <a:latin typeface="Georgia" panose="02040502050405020303" pitchFamily="18" charset="0"/>
            </a:endParaRPr>
          </a:p>
          <a:p>
            <a:r>
              <a:rPr lang="en-US" dirty="0">
                <a:latin typeface="Georgia" panose="02040502050405020303" pitchFamily="18" charset="0"/>
              </a:rPr>
              <a:t>Library Research Consultation/Services</a:t>
            </a:r>
            <a:br>
              <a:rPr lang="en-US" dirty="0"/>
            </a:br>
            <a:endParaRPr lang="en-US" dirty="0"/>
          </a:p>
        </p:txBody>
      </p:sp>
    </p:spTree>
    <p:custDataLst>
      <p:tags r:id="rId1"/>
    </p:custDataLst>
    <p:extLst>
      <p:ext uri="{BB962C8B-B14F-4D97-AF65-F5344CB8AC3E}">
        <p14:creationId xmlns:p14="http://schemas.microsoft.com/office/powerpoint/2010/main" val="1741692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CE22ADD-B7ED-48B8-87F1-737C20A7C0D6}"/>
              </a:ext>
            </a:extLst>
          </p:cNvPr>
          <p:cNvSpPr>
            <a:spLocks noGrp="1"/>
          </p:cNvSpPr>
          <p:nvPr>
            <p:ph idx="1"/>
          </p:nvPr>
        </p:nvSpPr>
        <p:spPr/>
        <p:txBody>
          <a:bodyPr>
            <a:normAutofit/>
          </a:bodyPr>
          <a:lstStyle/>
          <a:p>
            <a:r>
              <a:rPr lang="en-US" sz="2800" b="1" dirty="0">
                <a:latin typeface="Georgia" panose="02040502050405020303" pitchFamily="18" charset="0"/>
              </a:rPr>
              <a:t>Presenter: Dr. Nina Campanicki</a:t>
            </a:r>
            <a:endParaRPr lang="en-US" sz="2800" dirty="0"/>
          </a:p>
          <a:p>
            <a:pPr lvl="1"/>
            <a:r>
              <a:rPr lang="en-US" sz="2400" b="1" dirty="0">
                <a:latin typeface="Georgia" panose="02040502050405020303" pitchFamily="18" charset="0"/>
              </a:rPr>
              <a:t>Library Research Consultant</a:t>
            </a:r>
          </a:p>
          <a:p>
            <a:pPr lvl="1"/>
            <a:r>
              <a:rPr lang="en-US" sz="2400" b="1" dirty="0">
                <a:latin typeface="Georgia" panose="02040502050405020303" pitchFamily="18" charset="0"/>
              </a:rPr>
              <a:t>Learning Commons Coordinator</a:t>
            </a:r>
          </a:p>
          <a:p>
            <a:pPr lvl="1"/>
            <a:r>
              <a:rPr lang="en-US" sz="2400" b="1" dirty="0">
                <a:latin typeface="Georgia" panose="02040502050405020303" pitchFamily="18" charset="0"/>
              </a:rPr>
              <a:t>College of Business | Master Level</a:t>
            </a:r>
          </a:p>
          <a:p>
            <a:pPr lvl="2"/>
            <a:r>
              <a:rPr lang="en-US" sz="2200" b="1" dirty="0">
                <a:latin typeface="Georgia" panose="02040502050405020303" pitchFamily="18" charset="0"/>
              </a:rPr>
              <a:t>Associate Professor</a:t>
            </a:r>
          </a:p>
        </p:txBody>
      </p:sp>
      <p:pic>
        <p:nvPicPr>
          <p:cNvPr id="3" name="Picture 2">
            <a:extLst>
              <a:ext uri="{FF2B5EF4-FFF2-40B4-BE49-F238E27FC236}">
                <a16:creationId xmlns:a16="http://schemas.microsoft.com/office/drawing/2014/main" id="{6518BC1C-C65F-479E-91CC-8A45E88EF1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656" y="1545923"/>
            <a:ext cx="2621312" cy="3278388"/>
          </a:xfrm>
          <a:prstGeom prst="rect">
            <a:avLst/>
          </a:prstGeom>
          <a:effectLst>
            <a:glow rad="63500">
              <a:schemeClr val="tx1">
                <a:alpha val="40000"/>
              </a:schemeClr>
            </a:glow>
            <a:outerShdw blurRad="50800" dist="50800" dir="5400000" algn="ctr" rotWithShape="0">
              <a:schemeClr val="tx1"/>
            </a:outerShdw>
          </a:effectLst>
        </p:spPr>
      </p:pic>
    </p:spTree>
    <p:custDataLst>
      <p:tags r:id="rId1"/>
    </p:custDataLst>
    <p:extLst>
      <p:ext uri="{BB962C8B-B14F-4D97-AF65-F5344CB8AC3E}">
        <p14:creationId xmlns:p14="http://schemas.microsoft.com/office/powerpoint/2010/main" val="2363393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B8E798-2243-4A81-8AA9-6ECA168E5536}"/>
              </a:ext>
            </a:extLst>
          </p:cNvPr>
          <p:cNvSpPr>
            <a:spLocks noGrp="1"/>
          </p:cNvSpPr>
          <p:nvPr>
            <p:ph type="ctrTitle"/>
          </p:nvPr>
        </p:nvSpPr>
        <p:spPr>
          <a:xfrm>
            <a:off x="599225" y="1626279"/>
            <a:ext cx="10993549" cy="802885"/>
          </a:xfrm>
        </p:spPr>
        <p:txBody>
          <a:bodyPr anchor="t"/>
          <a:lstStyle/>
          <a:p>
            <a:pPr algn="ctr"/>
            <a:r>
              <a:rPr lang="en-US" b="1" dirty="0">
                <a:latin typeface="Georgia" panose="02040502050405020303" pitchFamily="18" charset="0"/>
              </a:rPr>
              <a:t>Thank you so very much</a:t>
            </a:r>
            <a:r>
              <a:rPr lang="en-US" b="1" dirty="0"/>
              <a:t>!</a:t>
            </a:r>
          </a:p>
        </p:txBody>
      </p:sp>
      <p:sp>
        <p:nvSpPr>
          <p:cNvPr id="2" name="TextBox 1">
            <a:extLst>
              <a:ext uri="{FF2B5EF4-FFF2-40B4-BE49-F238E27FC236}">
                <a16:creationId xmlns:a16="http://schemas.microsoft.com/office/drawing/2014/main" id="{3C70DE39-46B9-4C0F-BC2B-9AFF3AB23CE6}"/>
              </a:ext>
            </a:extLst>
          </p:cNvPr>
          <p:cNvSpPr txBox="1"/>
          <p:nvPr/>
        </p:nvSpPr>
        <p:spPr>
          <a:xfrm>
            <a:off x="904875" y="3429000"/>
            <a:ext cx="10182225" cy="1569660"/>
          </a:xfrm>
          <a:prstGeom prst="rect">
            <a:avLst/>
          </a:prstGeom>
          <a:noFill/>
        </p:spPr>
        <p:txBody>
          <a:bodyPr wrap="square" rtlCol="0">
            <a:spAutoFit/>
          </a:bodyPr>
          <a:lstStyle/>
          <a:p>
            <a:r>
              <a:rPr lang="en-US" sz="2400" b="1" dirty="0">
                <a:solidFill>
                  <a:schemeClr val="bg1"/>
                </a:solidFill>
                <a:latin typeface="Georgia" panose="02040502050405020303" pitchFamily="18" charset="0"/>
              </a:rPr>
              <a:t>I hope you found this information helpful!  </a:t>
            </a:r>
          </a:p>
          <a:p>
            <a:endParaRPr lang="en-US" sz="2400" b="1" dirty="0">
              <a:solidFill>
                <a:schemeClr val="bg1"/>
              </a:solidFill>
              <a:latin typeface="Georgia" panose="02040502050405020303" pitchFamily="18" charset="0"/>
            </a:endParaRPr>
          </a:p>
          <a:p>
            <a:r>
              <a:rPr lang="en-US" sz="2400" b="1" dirty="0">
                <a:solidFill>
                  <a:schemeClr val="bg1"/>
                </a:solidFill>
                <a:latin typeface="Georgia" panose="02040502050405020303" pitchFamily="18" charset="0"/>
              </a:rPr>
              <a:t>If you have any questions, please don’t hesitate to contact us, </a:t>
            </a:r>
          </a:p>
          <a:p>
            <a:r>
              <a:rPr lang="en-US" sz="2400" b="1" dirty="0">
                <a:solidFill>
                  <a:schemeClr val="bg1"/>
                </a:solidFill>
                <a:latin typeface="Georgia" panose="02040502050405020303" pitchFamily="18" charset="0"/>
              </a:rPr>
              <a:t>by using the “Help” Feature on the Library Homepage. </a:t>
            </a:r>
          </a:p>
        </p:txBody>
      </p:sp>
    </p:spTree>
    <p:custDataLst>
      <p:tags r:id="rId1"/>
    </p:custDataLst>
    <p:extLst>
      <p:ext uri="{BB962C8B-B14F-4D97-AF65-F5344CB8AC3E}">
        <p14:creationId xmlns:p14="http://schemas.microsoft.com/office/powerpoint/2010/main" val="4287990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BF89C-4382-46C5-B4FB-1039228A879F}"/>
              </a:ext>
            </a:extLst>
          </p:cNvPr>
          <p:cNvSpPr>
            <a:spLocks noGrp="1"/>
          </p:cNvSpPr>
          <p:nvPr>
            <p:ph type="title"/>
          </p:nvPr>
        </p:nvSpPr>
        <p:spPr>
          <a:xfrm>
            <a:off x="581192" y="702156"/>
            <a:ext cx="11029616" cy="626312"/>
          </a:xfrm>
        </p:spPr>
        <p:txBody>
          <a:bodyPr anchor="t"/>
          <a:lstStyle/>
          <a:p>
            <a:r>
              <a:rPr lang="en-US" b="1" dirty="0">
                <a:latin typeface="Georgia" panose="02040502050405020303" pitchFamily="18" charset="0"/>
              </a:rPr>
              <a:t>Goals:</a:t>
            </a:r>
            <a:r>
              <a:rPr lang="en-US" dirty="0"/>
              <a:t>	</a:t>
            </a:r>
          </a:p>
        </p:txBody>
      </p:sp>
      <p:sp>
        <p:nvSpPr>
          <p:cNvPr id="3" name="Content Placeholder 2">
            <a:extLst>
              <a:ext uri="{FF2B5EF4-FFF2-40B4-BE49-F238E27FC236}">
                <a16:creationId xmlns:a16="http://schemas.microsoft.com/office/drawing/2014/main" id="{AB1BBAD6-A729-4EA9-B52E-3CDE02638728}"/>
              </a:ext>
            </a:extLst>
          </p:cNvPr>
          <p:cNvSpPr>
            <a:spLocks noGrp="1"/>
          </p:cNvSpPr>
          <p:nvPr>
            <p:ph idx="1"/>
          </p:nvPr>
        </p:nvSpPr>
        <p:spPr>
          <a:xfrm>
            <a:off x="512180" y="1078302"/>
            <a:ext cx="11029615" cy="5779697"/>
          </a:xfrm>
        </p:spPr>
        <p:txBody>
          <a:bodyPr>
            <a:normAutofit fontScale="92500" lnSpcReduction="20000"/>
          </a:bodyPr>
          <a:lstStyle/>
          <a:p>
            <a:r>
              <a:rPr lang="en-US" sz="2200" b="1" dirty="0">
                <a:latin typeface="Georgia" panose="02040502050405020303" pitchFamily="18" charset="0"/>
              </a:rPr>
              <a:t>Discuss and Illustrate:</a:t>
            </a:r>
          </a:p>
          <a:p>
            <a:pPr lvl="1"/>
            <a:r>
              <a:rPr lang="en-US" sz="2200" b="1" dirty="0">
                <a:latin typeface="Georgia" panose="02040502050405020303" pitchFamily="18" charset="0"/>
              </a:rPr>
              <a:t>APA 7</a:t>
            </a:r>
            <a:r>
              <a:rPr lang="en-US" sz="2200" b="1" baseline="30000" dirty="0">
                <a:latin typeface="Georgia" panose="02040502050405020303" pitchFamily="18" charset="0"/>
              </a:rPr>
              <a:t>th</a:t>
            </a:r>
            <a:r>
              <a:rPr lang="en-US" sz="2200" b="1" dirty="0">
                <a:latin typeface="Georgia" panose="02040502050405020303" pitchFamily="18" charset="0"/>
              </a:rPr>
              <a:t> ed. Paper</a:t>
            </a:r>
            <a:r>
              <a:rPr lang="en-US" sz="2200" dirty="0">
                <a:latin typeface="Georgia" panose="02040502050405020303" pitchFamily="18" charset="0"/>
              </a:rPr>
              <a:t> </a:t>
            </a:r>
            <a:r>
              <a:rPr lang="en-US" sz="2200" b="1" dirty="0">
                <a:latin typeface="Georgia" panose="02040502050405020303" pitchFamily="18" charset="0"/>
              </a:rPr>
              <a:t>Layout</a:t>
            </a:r>
            <a:r>
              <a:rPr lang="en-US" sz="2200" dirty="0">
                <a:latin typeface="Georgia" panose="02040502050405020303" pitchFamily="18" charset="0"/>
              </a:rPr>
              <a:t>  </a:t>
            </a:r>
          </a:p>
          <a:p>
            <a:pPr lvl="2"/>
            <a:r>
              <a:rPr lang="en-US" sz="2200" dirty="0">
                <a:latin typeface="Georgia" panose="02040502050405020303" pitchFamily="18" charset="0"/>
              </a:rPr>
              <a:t>APA 7</a:t>
            </a:r>
            <a:r>
              <a:rPr lang="en-US" sz="2200" baseline="30000" dirty="0">
                <a:latin typeface="Georgia" panose="02040502050405020303" pitchFamily="18" charset="0"/>
              </a:rPr>
              <a:t>th</a:t>
            </a:r>
            <a:r>
              <a:rPr lang="en-US" sz="2200" dirty="0">
                <a:latin typeface="Georgia" panose="02040502050405020303" pitchFamily="18" charset="0"/>
              </a:rPr>
              <a:t> ed. Template </a:t>
            </a:r>
          </a:p>
          <a:p>
            <a:pPr lvl="3"/>
            <a:r>
              <a:rPr lang="en-US" sz="2200" dirty="0">
                <a:latin typeface="Georgia" panose="02040502050405020303" pitchFamily="18" charset="0"/>
              </a:rPr>
              <a:t>Cover Sheet</a:t>
            </a:r>
          </a:p>
          <a:p>
            <a:pPr lvl="3"/>
            <a:r>
              <a:rPr lang="en-US" sz="2200" dirty="0">
                <a:latin typeface="Georgia" panose="02040502050405020303" pitchFamily="18" charset="0"/>
              </a:rPr>
              <a:t>Headers (1-5)</a:t>
            </a:r>
          </a:p>
          <a:p>
            <a:pPr lvl="3"/>
            <a:r>
              <a:rPr lang="en-US" sz="2200" dirty="0">
                <a:latin typeface="Georgia" panose="02040502050405020303" pitchFamily="18" charset="0"/>
              </a:rPr>
              <a:t>References</a:t>
            </a:r>
          </a:p>
          <a:p>
            <a:pPr lvl="3"/>
            <a:r>
              <a:rPr lang="en-US" sz="2200" dirty="0">
                <a:latin typeface="Georgia" panose="02040502050405020303" pitchFamily="18" charset="0"/>
              </a:rPr>
              <a:t>Appendix (Doctoral Students)</a:t>
            </a:r>
          </a:p>
          <a:p>
            <a:pPr lvl="1"/>
            <a:r>
              <a:rPr lang="en-US" sz="2200" b="1" dirty="0">
                <a:latin typeface="Georgia" panose="02040502050405020303" pitchFamily="18" charset="0"/>
              </a:rPr>
              <a:t>Citations &amp; References (details)</a:t>
            </a:r>
          </a:p>
          <a:p>
            <a:pPr lvl="1"/>
            <a:r>
              <a:rPr lang="en-US" sz="2200" b="1" dirty="0">
                <a:latin typeface="Georgia" panose="02040502050405020303" pitchFamily="18" charset="0"/>
              </a:rPr>
              <a:t>Library Homepage Features</a:t>
            </a:r>
          </a:p>
          <a:p>
            <a:pPr lvl="2"/>
            <a:r>
              <a:rPr lang="en-US" sz="2200" dirty="0">
                <a:latin typeface="Georgia" panose="02040502050405020303" pitchFamily="18" charset="0"/>
              </a:rPr>
              <a:t>Research: Find Articles and More</a:t>
            </a:r>
          </a:p>
          <a:p>
            <a:pPr lvl="2"/>
            <a:r>
              <a:rPr lang="en-US" sz="2200" dirty="0">
                <a:latin typeface="Georgia" panose="02040502050405020303" pitchFamily="18" charset="0"/>
              </a:rPr>
              <a:t>Subject/Research Guide:  Library Research Consultation Guide (LRCG)</a:t>
            </a:r>
          </a:p>
          <a:p>
            <a:pPr lvl="1"/>
            <a:r>
              <a:rPr lang="en-US" sz="2200" b="1" dirty="0">
                <a:latin typeface="Georgia" panose="02040502050405020303" pitchFamily="18" charset="0"/>
              </a:rPr>
              <a:t>Closing Comments</a:t>
            </a:r>
          </a:p>
          <a:p>
            <a:pPr lvl="2"/>
            <a:r>
              <a:rPr lang="en-US" sz="2200" dirty="0">
                <a:latin typeface="Georgia" panose="02040502050405020303" pitchFamily="18" charset="0"/>
              </a:rPr>
              <a:t>Student Success Center/Tutoring and Library Research Consultation/Services</a:t>
            </a:r>
            <a:br>
              <a:rPr lang="en-US" sz="2200" dirty="0"/>
            </a:br>
            <a:endParaRPr lang="en-US" sz="2200" dirty="0"/>
          </a:p>
        </p:txBody>
      </p:sp>
    </p:spTree>
    <p:custDataLst>
      <p:tags r:id="rId1"/>
    </p:custDataLst>
    <p:extLst>
      <p:ext uri="{BB962C8B-B14F-4D97-AF65-F5344CB8AC3E}">
        <p14:creationId xmlns:p14="http://schemas.microsoft.com/office/powerpoint/2010/main" val="279850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ABA80-4F0F-4A9B-8CB5-92871C9629C1}"/>
              </a:ext>
            </a:extLst>
          </p:cNvPr>
          <p:cNvSpPr>
            <a:spLocks noGrp="1"/>
          </p:cNvSpPr>
          <p:nvPr>
            <p:ph type="title"/>
          </p:nvPr>
        </p:nvSpPr>
        <p:spPr/>
        <p:txBody>
          <a:bodyPr/>
          <a:lstStyle/>
          <a:p>
            <a:r>
              <a:rPr lang="en-US" b="1" dirty="0">
                <a:latin typeface="Georgia" panose="02040502050405020303" pitchFamily="18" charset="0"/>
              </a:rPr>
              <a:t>APA </a:t>
            </a:r>
            <a:r>
              <a:rPr lang="en-US" b="1" cap="none" dirty="0">
                <a:latin typeface="Georgia" panose="02040502050405020303" pitchFamily="18" charset="0"/>
              </a:rPr>
              <a:t>7</a:t>
            </a:r>
            <a:r>
              <a:rPr lang="en-US" b="1" cap="none" baseline="30000" dirty="0">
                <a:latin typeface="Georgia" panose="02040502050405020303" pitchFamily="18" charset="0"/>
              </a:rPr>
              <a:t>th</a:t>
            </a:r>
            <a:r>
              <a:rPr lang="en-US" b="1" cap="none" dirty="0">
                <a:latin typeface="Georgia" panose="02040502050405020303" pitchFamily="18" charset="0"/>
              </a:rPr>
              <a:t> ed</a:t>
            </a:r>
            <a:r>
              <a:rPr lang="en-US" b="1" dirty="0">
                <a:latin typeface="Georgia" panose="02040502050405020303" pitchFamily="18" charset="0"/>
              </a:rPr>
              <a:t>. </a:t>
            </a:r>
            <a:br>
              <a:rPr lang="en-US" b="1" dirty="0">
                <a:latin typeface="Georgia" panose="02040502050405020303" pitchFamily="18" charset="0"/>
              </a:rPr>
            </a:br>
            <a:r>
              <a:rPr lang="en-US" b="1" dirty="0">
                <a:latin typeface="Georgia" panose="02040502050405020303" pitchFamily="18" charset="0"/>
              </a:rPr>
              <a:t>paper Layout</a:t>
            </a:r>
          </a:p>
        </p:txBody>
      </p:sp>
      <p:sp>
        <p:nvSpPr>
          <p:cNvPr id="3" name="Content Placeholder 2">
            <a:extLst>
              <a:ext uri="{FF2B5EF4-FFF2-40B4-BE49-F238E27FC236}">
                <a16:creationId xmlns:a16="http://schemas.microsoft.com/office/drawing/2014/main" id="{A6AF118C-4BDD-4A6E-99CE-0D930DA1C434}"/>
              </a:ext>
            </a:extLst>
          </p:cNvPr>
          <p:cNvSpPr>
            <a:spLocks noGrp="1"/>
          </p:cNvSpPr>
          <p:nvPr>
            <p:ph idx="1"/>
          </p:nvPr>
        </p:nvSpPr>
        <p:spPr/>
        <p:txBody>
          <a:bodyPr/>
          <a:lstStyle/>
          <a:p>
            <a:r>
              <a:rPr lang="en-US" b="1" dirty="0">
                <a:latin typeface="Georgia" panose="02040502050405020303" pitchFamily="18" charset="0"/>
                <a:hlinkClick r:id="rId3"/>
              </a:rPr>
              <a:t>APA 7</a:t>
            </a:r>
            <a:r>
              <a:rPr lang="en-US" b="1" baseline="30000" dirty="0">
                <a:latin typeface="Georgia" panose="02040502050405020303" pitchFamily="18" charset="0"/>
                <a:hlinkClick r:id="rId3"/>
              </a:rPr>
              <a:t>th</a:t>
            </a:r>
            <a:r>
              <a:rPr lang="en-US" b="1" dirty="0">
                <a:latin typeface="Georgia" panose="02040502050405020303" pitchFamily="18" charset="0"/>
                <a:hlinkClick r:id="rId3"/>
              </a:rPr>
              <a:t> ed. Template</a:t>
            </a:r>
            <a:r>
              <a:rPr lang="en-US" b="1" dirty="0">
                <a:latin typeface="Georgia" panose="02040502050405020303" pitchFamily="18" charset="0"/>
              </a:rPr>
              <a:t>  </a:t>
            </a:r>
          </a:p>
          <a:p>
            <a:pPr lvl="1"/>
            <a:r>
              <a:rPr lang="en-US" b="1" dirty="0">
                <a:latin typeface="Georgia" panose="02040502050405020303" pitchFamily="18" charset="0"/>
              </a:rPr>
              <a:t>Cover Sheet: </a:t>
            </a:r>
            <a:r>
              <a:rPr lang="en-US" dirty="0">
                <a:latin typeface="Georgia" panose="02040502050405020303" pitchFamily="18" charset="0"/>
              </a:rPr>
              <a:t>Title, Your Name, Wilmington University, Course ID: Course Name, Professors Name, and Month, Day, and Year</a:t>
            </a:r>
          </a:p>
          <a:p>
            <a:pPr lvl="1"/>
            <a:r>
              <a:rPr lang="en-US" b="1" dirty="0">
                <a:latin typeface="Georgia" panose="02040502050405020303" pitchFamily="18" charset="0"/>
              </a:rPr>
              <a:t>Headings:  </a:t>
            </a:r>
            <a:r>
              <a:rPr lang="en-US" dirty="0">
                <a:latin typeface="Georgia" panose="02040502050405020303" pitchFamily="18" charset="0"/>
              </a:rPr>
              <a:t>Description and Examples (next slide)</a:t>
            </a:r>
          </a:p>
          <a:p>
            <a:pPr lvl="1"/>
            <a:r>
              <a:rPr lang="en-US" b="1" dirty="0">
                <a:latin typeface="Georgia" panose="02040502050405020303" pitchFamily="18" charset="0"/>
              </a:rPr>
              <a:t>References:  </a:t>
            </a:r>
            <a:r>
              <a:rPr lang="en-US" dirty="0">
                <a:latin typeface="Georgia" panose="02040502050405020303" pitchFamily="18" charset="0"/>
              </a:rPr>
              <a:t>Details Entries of Sources used in the paper</a:t>
            </a:r>
          </a:p>
          <a:p>
            <a:pPr lvl="1"/>
            <a:r>
              <a:rPr lang="en-US" b="1" dirty="0">
                <a:latin typeface="Georgia" panose="02040502050405020303" pitchFamily="18" charset="0"/>
              </a:rPr>
              <a:t>Appendix (Doctoral Students):  </a:t>
            </a:r>
            <a:r>
              <a:rPr lang="en-US" dirty="0">
                <a:latin typeface="Georgia" panose="02040502050405020303" pitchFamily="18" charset="0"/>
              </a:rPr>
              <a:t>Contains supplemental materials that will provide a more comprehensive understanding of the research problem and/or its information. </a:t>
            </a:r>
            <a:endParaRPr lang="en-US" b="1" dirty="0">
              <a:latin typeface="Georgia" panose="02040502050405020303" pitchFamily="18" charset="0"/>
            </a:endParaRPr>
          </a:p>
        </p:txBody>
      </p:sp>
      <p:sp>
        <p:nvSpPr>
          <p:cNvPr id="4" name="Text Placeholder 3">
            <a:extLst>
              <a:ext uri="{FF2B5EF4-FFF2-40B4-BE49-F238E27FC236}">
                <a16:creationId xmlns:a16="http://schemas.microsoft.com/office/drawing/2014/main" id="{0905F859-1576-4675-9A45-C33F7D45EF9E}"/>
              </a:ext>
            </a:extLst>
          </p:cNvPr>
          <p:cNvSpPr>
            <a:spLocks noGrp="1"/>
          </p:cNvSpPr>
          <p:nvPr>
            <p:ph type="body" sz="half" idx="2"/>
          </p:nvPr>
        </p:nvSpPr>
        <p:spPr/>
        <p:txBody>
          <a:bodyPr>
            <a:normAutofit/>
          </a:bodyPr>
          <a:lstStyle/>
          <a:p>
            <a:pPr marL="60325" lvl="2"/>
            <a:r>
              <a:rPr lang="en-US" sz="2000" dirty="0">
                <a:solidFill>
                  <a:schemeClr val="bg1"/>
                </a:solidFill>
                <a:latin typeface="Georgia" panose="02040502050405020303" pitchFamily="18" charset="0"/>
              </a:rPr>
              <a:t>APA 7</a:t>
            </a:r>
            <a:r>
              <a:rPr lang="en-US" sz="2000" baseline="30000" dirty="0">
                <a:solidFill>
                  <a:schemeClr val="bg1"/>
                </a:solidFill>
                <a:latin typeface="Georgia" panose="02040502050405020303" pitchFamily="18" charset="0"/>
              </a:rPr>
              <a:t>th</a:t>
            </a:r>
            <a:r>
              <a:rPr lang="en-US" sz="2000" dirty="0">
                <a:solidFill>
                  <a:schemeClr val="bg1"/>
                </a:solidFill>
                <a:latin typeface="Georgia" panose="02040502050405020303" pitchFamily="18" charset="0"/>
              </a:rPr>
              <a:t> ed. Template </a:t>
            </a:r>
          </a:p>
          <a:p>
            <a:pPr marL="60325" lvl="3"/>
            <a:r>
              <a:rPr lang="en-US" sz="1800" dirty="0">
                <a:solidFill>
                  <a:schemeClr val="bg1"/>
                </a:solidFill>
                <a:latin typeface="Georgia" panose="02040502050405020303" pitchFamily="18" charset="0"/>
              </a:rPr>
              <a:t>	Cover Sheet</a:t>
            </a:r>
          </a:p>
          <a:p>
            <a:pPr marL="60325" lvl="3"/>
            <a:r>
              <a:rPr lang="en-US" sz="1800" dirty="0">
                <a:solidFill>
                  <a:schemeClr val="bg1"/>
                </a:solidFill>
                <a:latin typeface="Georgia" panose="02040502050405020303" pitchFamily="18" charset="0"/>
              </a:rPr>
              <a:t>	Headers (1-5)</a:t>
            </a:r>
          </a:p>
          <a:p>
            <a:pPr marL="60325" lvl="3"/>
            <a:r>
              <a:rPr lang="en-US" sz="1800" dirty="0">
                <a:solidFill>
                  <a:schemeClr val="bg1"/>
                </a:solidFill>
                <a:latin typeface="Georgia" panose="02040502050405020303" pitchFamily="18" charset="0"/>
              </a:rPr>
              <a:t>	References</a:t>
            </a:r>
          </a:p>
          <a:p>
            <a:pPr marL="60325" lvl="3"/>
            <a:r>
              <a:rPr lang="en-US" sz="1800" dirty="0">
                <a:solidFill>
                  <a:schemeClr val="bg1"/>
                </a:solidFill>
                <a:latin typeface="Georgia" panose="02040502050405020303" pitchFamily="18" charset="0"/>
              </a:rPr>
              <a:t>	Appendix (Doctoral 	Students)</a:t>
            </a:r>
          </a:p>
          <a:p>
            <a:endParaRPr lang="en-US" dirty="0"/>
          </a:p>
        </p:txBody>
      </p:sp>
    </p:spTree>
    <p:custDataLst>
      <p:tags r:id="rId1"/>
    </p:custDataLst>
    <p:extLst>
      <p:ext uri="{BB962C8B-B14F-4D97-AF65-F5344CB8AC3E}">
        <p14:creationId xmlns:p14="http://schemas.microsoft.com/office/powerpoint/2010/main" val="4277583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03DBFA3-A637-494C-8B4F-B0CEA35E484A}"/>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latin typeface="Georgia" panose="02040502050405020303" pitchFamily="18" charset="0"/>
              </a:rPr>
              <a:t>Heading </a:t>
            </a:r>
            <a:br>
              <a:rPr lang="en-US" dirty="0">
                <a:solidFill>
                  <a:srgbClr val="FFFEFF"/>
                </a:solidFill>
                <a:latin typeface="Georgia" panose="02040502050405020303" pitchFamily="18" charset="0"/>
              </a:rPr>
            </a:br>
            <a:r>
              <a:rPr lang="en-US" dirty="0">
                <a:solidFill>
                  <a:srgbClr val="FFFEFF"/>
                </a:solidFill>
                <a:latin typeface="Georgia" panose="02040502050405020303" pitchFamily="18" charset="0"/>
              </a:rPr>
              <a:t>Levels and Outline</a:t>
            </a:r>
            <a:br>
              <a:rPr lang="en-US" dirty="0">
                <a:solidFill>
                  <a:srgbClr val="FFFEFF"/>
                </a:solidFill>
                <a:latin typeface="Georgia" panose="02040502050405020303" pitchFamily="18" charset="0"/>
              </a:rPr>
            </a:br>
            <a:r>
              <a:rPr lang="en-US" dirty="0">
                <a:solidFill>
                  <a:srgbClr val="FFFEFF"/>
                </a:solidFill>
                <a:latin typeface="Georgia" panose="02040502050405020303" pitchFamily="18" charset="0"/>
              </a:rPr>
              <a:t>layout</a:t>
            </a:r>
          </a:p>
        </p:txBody>
      </p:sp>
      <p:sp>
        <p:nvSpPr>
          <p:cNvPr id="3" name="Content Placeholder 2">
            <a:extLst>
              <a:ext uri="{FF2B5EF4-FFF2-40B4-BE49-F238E27FC236}">
                <a16:creationId xmlns:a16="http://schemas.microsoft.com/office/drawing/2014/main" id="{AA709DD5-8A94-4539-8906-61BEDC1639B5}"/>
              </a:ext>
            </a:extLst>
          </p:cNvPr>
          <p:cNvSpPr>
            <a:spLocks noGrp="1"/>
          </p:cNvSpPr>
          <p:nvPr>
            <p:ph idx="1"/>
          </p:nvPr>
        </p:nvSpPr>
        <p:spPr>
          <a:xfrm>
            <a:off x="4534935" y="708212"/>
            <a:ext cx="7441912" cy="5792922"/>
          </a:xfrm>
        </p:spPr>
        <p:txBody>
          <a:bodyPr anchor="t">
            <a:normAutofit fontScale="70000" lnSpcReduction="20000"/>
          </a:bodyPr>
          <a:lstStyle/>
          <a:p>
            <a:pPr marL="0" marR="0" lvl="0" indent="0" algn="ctr">
              <a:lnSpc>
                <a:spcPct val="107000"/>
              </a:lnSpc>
              <a:spcBef>
                <a:spcPts val="1200"/>
              </a:spcBef>
              <a:spcAft>
                <a:spcPts val="0"/>
              </a:spcAft>
              <a:buNone/>
            </a:pPr>
            <a:r>
              <a:rPr lang="en-US" sz="2400" b="1" u="sng" kern="0"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Heading Outline Example</a:t>
            </a:r>
          </a:p>
          <a:p>
            <a:pPr marL="342900" marR="0" lvl="0" indent="-342900">
              <a:lnSpc>
                <a:spcPct val="107000"/>
              </a:lnSpc>
              <a:spcBef>
                <a:spcPts val="1200"/>
              </a:spcBef>
              <a:spcAft>
                <a:spcPts val="0"/>
              </a:spcAft>
              <a:buFont typeface="+mj-lt"/>
              <a:buAutoNum type="romanUcPeriod"/>
            </a:pPr>
            <a:r>
              <a:rPr lang="en-US" sz="2400" b="1" kern="0"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t>Heading #1</a:t>
            </a:r>
            <a:endParaRPr lang="en-US" sz="16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742950" marR="0" lvl="1" indent="-285750">
              <a:lnSpc>
                <a:spcPct val="107000"/>
              </a:lnSpc>
              <a:spcBef>
                <a:spcPts val="200"/>
              </a:spcBef>
              <a:spcAft>
                <a:spcPts val="0"/>
              </a:spcAft>
              <a:buFont typeface="+mj-lt"/>
              <a:buAutoNum type="alphaUcPeriod"/>
            </a:pPr>
            <a:r>
              <a:rPr lang="en-US" sz="2400" b="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t>  Heading #2</a:t>
            </a:r>
          </a:p>
          <a:p>
            <a:pPr marL="742950" marR="0" lvl="1" indent="-285750">
              <a:lnSpc>
                <a:spcPct val="107000"/>
              </a:lnSpc>
              <a:spcBef>
                <a:spcPts val="200"/>
              </a:spcBef>
              <a:spcAft>
                <a:spcPts val="0"/>
              </a:spcAft>
              <a:buFont typeface="+mj-lt"/>
              <a:buAutoNum type="alphaUcPeriod"/>
            </a:pPr>
            <a:r>
              <a:rPr lang="en-US" sz="2400" b="1" dirty="0">
                <a:solidFill>
                  <a:srgbClr val="2F5496"/>
                </a:solidFill>
                <a:latin typeface="Georgia" panose="02040502050405020303" pitchFamily="18" charset="0"/>
                <a:ea typeface="Times New Roman" panose="02020603050405020304" pitchFamily="18" charset="0"/>
                <a:cs typeface="Times New Roman" panose="02020603050405020304" pitchFamily="18" charset="0"/>
              </a:rPr>
              <a:t>  </a:t>
            </a:r>
            <a:r>
              <a:rPr lang="en-US" sz="2400" b="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t>Heading #2</a:t>
            </a:r>
            <a:endParaRPr lang="en-US" sz="13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143000" marR="0" lvl="2" indent="-228600">
              <a:lnSpc>
                <a:spcPct val="107000"/>
              </a:lnSpc>
              <a:spcBef>
                <a:spcPts val="200"/>
              </a:spcBef>
              <a:spcAft>
                <a:spcPts val="0"/>
              </a:spcAft>
              <a:buFont typeface="+mj-lt"/>
              <a:buAutoNum type="arabicPeriod"/>
            </a:pPr>
            <a:r>
              <a:rPr lang="en-US" sz="2400" b="1" dirty="0">
                <a:solidFill>
                  <a:srgbClr val="1F376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400" b="1" i="1" dirty="0">
                <a:solidFill>
                  <a:srgbClr val="1F3763"/>
                </a:solidFill>
                <a:effectLst/>
                <a:latin typeface="Georgia" panose="02040502050405020303" pitchFamily="18" charset="0"/>
                <a:ea typeface="Times New Roman" panose="02020603050405020304" pitchFamily="18" charset="0"/>
                <a:cs typeface="Times New Roman" panose="02020603050405020304" pitchFamily="18" charset="0"/>
              </a:rPr>
              <a:t>Heading #3</a:t>
            </a:r>
            <a:endParaRPr lang="en-US" sz="1200" b="1" i="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600200" marR="0" lvl="3" indent="-228600">
              <a:lnSpc>
                <a:spcPct val="107000"/>
              </a:lnSpc>
              <a:spcBef>
                <a:spcPts val="200"/>
              </a:spcBef>
              <a:spcAft>
                <a:spcPts val="0"/>
              </a:spcAft>
              <a:buFont typeface="+mj-lt"/>
              <a:buAutoNum type="alphaLcParenR"/>
            </a:pPr>
            <a:r>
              <a:rPr lang="en-US" sz="2400" b="1" i="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t>  Heading #4.</a:t>
            </a:r>
            <a:endParaRPr lang="en-US" sz="1200" b="1" i="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2057400" marR="0" lvl="4" indent="-228600">
              <a:lnSpc>
                <a:spcPct val="107000"/>
              </a:lnSpc>
              <a:spcBef>
                <a:spcPts val="200"/>
              </a:spcBef>
              <a:spcAft>
                <a:spcPts val="0"/>
              </a:spcAft>
              <a:buFont typeface="+mj-lt"/>
              <a:buAutoNum type="arabicParenBoth"/>
            </a:pPr>
            <a:r>
              <a:rPr lang="en-US" sz="2400" b="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400" b="1" i="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t>Heading #5.</a:t>
            </a:r>
            <a:br>
              <a:rPr lang="en-US" sz="2400" b="1" i="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br>
            <a:br>
              <a:rPr lang="en-US" sz="2400" b="1" dirty="0">
                <a:solidFill>
                  <a:srgbClr val="2F5496"/>
                </a:solidFill>
                <a:effectLst/>
                <a:latin typeface="Georgia" panose="02040502050405020303" pitchFamily="18" charset="0"/>
                <a:ea typeface="Times New Roman" panose="02020603050405020304" pitchFamily="18" charset="0"/>
                <a:cs typeface="Times New Roman" panose="02020603050405020304" pitchFamily="18" charset="0"/>
              </a:rPr>
            </a:br>
            <a:endParaRPr lang="en-US" sz="2400" b="1" dirty="0">
              <a:solidFill>
                <a:srgbClr val="2F5496"/>
              </a:solidFill>
              <a:latin typeface="Georgia" panose="02040502050405020303" pitchFamily="18" charset="0"/>
              <a:ea typeface="Times New Roman" panose="02020603050405020304" pitchFamily="18" charset="0"/>
              <a:cs typeface="Times New Roman" panose="02020603050405020304" pitchFamily="18" charset="0"/>
            </a:endParaRPr>
          </a:p>
          <a:p>
            <a:pPr marL="0" lvl="1" indent="0" algn="ctr">
              <a:lnSpc>
                <a:spcPct val="107000"/>
              </a:lnSpc>
              <a:spcBef>
                <a:spcPts val="200"/>
              </a:spcBef>
              <a:spcAft>
                <a:spcPts val="0"/>
              </a:spcAft>
              <a:buNone/>
            </a:pPr>
            <a:r>
              <a:rPr lang="en-US" sz="2800" b="1" u="sng"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Actual Placement of Headers w/Example Titles</a:t>
            </a:r>
          </a:p>
          <a:p>
            <a:pPr marL="0" marR="0" lvl="0" indent="0" algn="ctr">
              <a:lnSpc>
                <a:spcPct val="107000"/>
              </a:lnSpc>
              <a:spcBef>
                <a:spcPts val="1200"/>
              </a:spcBef>
              <a:spcAft>
                <a:spcPts val="0"/>
              </a:spcAft>
              <a:buNone/>
            </a:pPr>
            <a:r>
              <a:rPr lang="en-US" sz="2100" b="1" kern="0"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Title (Header #1)</a:t>
            </a:r>
            <a:endParaRPr lang="en-US" sz="2100" b="1" kern="0" dirty="0">
              <a:solidFill>
                <a:schemeClr val="tx1"/>
              </a:solidFill>
              <a:latin typeface="Georgia" panose="02040502050405020303" pitchFamily="18" charset="0"/>
              <a:ea typeface="Times New Roman" panose="02020603050405020304" pitchFamily="18" charset="0"/>
              <a:cs typeface="Times New Roman" panose="02020603050405020304" pitchFamily="18" charset="0"/>
            </a:endParaRPr>
          </a:p>
          <a:p>
            <a:pPr marL="0" marR="0" lvl="0" indent="0">
              <a:lnSpc>
                <a:spcPct val="107000"/>
              </a:lnSpc>
              <a:spcBef>
                <a:spcPts val="1200"/>
              </a:spcBef>
              <a:spcAft>
                <a:spcPts val="0"/>
              </a:spcAft>
              <a:buNone/>
            </a:pPr>
            <a:r>
              <a:rPr lang="en-US" sz="2100"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Literature Review (</a:t>
            </a:r>
            <a:r>
              <a:rPr lang="en-US" sz="2100" b="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Heading #2)</a:t>
            </a:r>
          </a:p>
          <a:p>
            <a:pPr marL="0" marR="0" lvl="0" indent="0">
              <a:lnSpc>
                <a:spcPct val="107000"/>
              </a:lnSpc>
              <a:spcBef>
                <a:spcPts val="1200"/>
              </a:spcBef>
              <a:spcAft>
                <a:spcPts val="0"/>
              </a:spcAft>
              <a:buNone/>
            </a:pPr>
            <a:r>
              <a:rPr lang="en-US" sz="2100"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Search Strategy (</a:t>
            </a:r>
            <a:r>
              <a:rPr lang="en-US" sz="2100" b="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Heading #2)</a:t>
            </a:r>
            <a:endParaRPr lang="en-US" sz="2100"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endParaRPr>
          </a:p>
          <a:p>
            <a:pPr marL="0" marR="0" lvl="0" indent="0">
              <a:lnSpc>
                <a:spcPct val="107000"/>
              </a:lnSpc>
              <a:spcBef>
                <a:spcPts val="1200"/>
              </a:spcBef>
              <a:spcAft>
                <a:spcPts val="0"/>
              </a:spcAft>
              <a:buNone/>
            </a:pPr>
            <a:r>
              <a:rPr lang="en-US" sz="2100" b="1" i="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Information About Literature Review Organization (</a:t>
            </a:r>
            <a:r>
              <a:rPr lang="en-US" sz="2100" b="1" i="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Heading #3)</a:t>
            </a:r>
            <a:endParaRPr lang="en-US" sz="2100" b="1" i="1" dirty="0">
              <a:solidFill>
                <a:schemeClr val="tx1"/>
              </a:solidFill>
              <a:latin typeface="Georgia" panose="02040502050405020303" pitchFamily="18" charset="0"/>
              <a:ea typeface="Times New Roman" panose="02020603050405020304" pitchFamily="18" charset="0"/>
              <a:cs typeface="Times New Roman" panose="02020603050405020304" pitchFamily="18" charset="0"/>
            </a:endParaRPr>
          </a:p>
          <a:p>
            <a:pPr marL="0" marR="0" lvl="0" indent="0">
              <a:lnSpc>
                <a:spcPct val="107000"/>
              </a:lnSpc>
              <a:spcBef>
                <a:spcPts val="1200"/>
              </a:spcBef>
              <a:spcAft>
                <a:spcPts val="0"/>
              </a:spcAft>
              <a:buNone/>
            </a:pPr>
            <a:r>
              <a:rPr lang="en-US" sz="2100" b="1" i="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100" b="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Findings Details.  (Heading #4)</a:t>
            </a:r>
            <a:endParaRPr lang="en-US" sz="2100"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endParaRPr>
          </a:p>
          <a:p>
            <a:pPr marL="0" marR="0" lvl="0" indent="0">
              <a:lnSpc>
                <a:spcPct val="107000"/>
              </a:lnSpc>
              <a:spcBef>
                <a:spcPts val="1200"/>
              </a:spcBef>
              <a:spcAft>
                <a:spcPts val="0"/>
              </a:spcAft>
              <a:buNone/>
            </a:pPr>
            <a:r>
              <a:rPr lang="en-US" sz="2100" b="1" i="1" dirty="0">
                <a:solidFill>
                  <a:schemeClr val="tx1"/>
                </a:solidFill>
                <a:latin typeface="Georgia" panose="02040502050405020303" pitchFamily="18" charset="0"/>
                <a:cs typeface="Times New Roman" panose="02020603050405020304" pitchFamily="18" charset="0"/>
              </a:rPr>
              <a:t>	Design Review.  (Heading #5)</a:t>
            </a:r>
          </a:p>
          <a:p>
            <a:pPr marL="0" marR="0" lvl="0" indent="0">
              <a:lnSpc>
                <a:spcPct val="107000"/>
              </a:lnSpc>
              <a:spcBef>
                <a:spcPts val="1200"/>
              </a:spcBef>
              <a:spcAft>
                <a:spcPts val="0"/>
              </a:spcAft>
              <a:buNone/>
            </a:pPr>
            <a:endParaRPr lang="en-US" sz="1800" i="1" dirty="0">
              <a:solidFill>
                <a:schemeClr val="tx1"/>
              </a:solidFill>
            </a:endParaRPr>
          </a:p>
          <a:p>
            <a:pPr marL="0" marR="0" lvl="0" indent="0">
              <a:lnSpc>
                <a:spcPct val="107000"/>
              </a:lnSpc>
              <a:spcBef>
                <a:spcPts val="1200"/>
              </a:spcBef>
              <a:spcAft>
                <a:spcPts val="0"/>
              </a:spcAft>
              <a:buNone/>
            </a:pPr>
            <a:r>
              <a:rPr lang="en-US" sz="2600" b="1" i="1" dirty="0">
                <a:solidFill>
                  <a:schemeClr val="accent2">
                    <a:lumMod val="50000"/>
                  </a:schemeClr>
                </a:solidFill>
                <a:effectLst/>
                <a:latin typeface="Georgia" panose="02040502050405020303" pitchFamily="18" charset="0"/>
                <a:ea typeface="Times New Roman" panose="02020603050405020304" pitchFamily="18" charset="0"/>
                <a:cs typeface="Times New Roman" panose="02020603050405020304" pitchFamily="18" charset="0"/>
              </a:rPr>
              <a:t>Headings </a:t>
            </a:r>
            <a:r>
              <a:rPr lang="en-US" sz="2600" b="1" i="1" dirty="0">
                <a:solidFill>
                  <a:schemeClr val="accent2">
                    <a:lumMod val="50000"/>
                  </a:schemeClr>
                </a:solidFill>
                <a:latin typeface="Georgia" panose="02040502050405020303" pitchFamily="18" charset="0"/>
                <a:ea typeface="Times New Roman" panose="02020603050405020304" pitchFamily="18" charset="0"/>
                <a:cs typeface="Times New Roman" panose="02020603050405020304" pitchFamily="18" charset="0"/>
              </a:rPr>
              <a:t>S</a:t>
            </a:r>
            <a:r>
              <a:rPr lang="en-US" sz="2600" b="1" i="1" dirty="0">
                <a:solidFill>
                  <a:schemeClr val="accent2">
                    <a:lumMod val="50000"/>
                  </a:schemeClr>
                </a:solidFill>
                <a:effectLst/>
                <a:latin typeface="Georgia" panose="02040502050405020303" pitchFamily="18" charset="0"/>
                <a:ea typeface="Times New Roman" panose="02020603050405020304" pitchFamily="18" charset="0"/>
                <a:cs typeface="Times New Roman" panose="02020603050405020304" pitchFamily="18" charset="0"/>
              </a:rPr>
              <a:t>hould Always be in Title Case (</a:t>
            </a:r>
            <a:r>
              <a:rPr lang="en-US" sz="2600" b="1" i="1" dirty="0">
                <a:solidFill>
                  <a:schemeClr val="accent2">
                    <a:lumMod val="50000"/>
                  </a:schemeClr>
                </a:solidFill>
                <a:latin typeface="Georgia" panose="02040502050405020303" pitchFamily="18" charset="0"/>
                <a:ea typeface="Times New Roman" panose="02020603050405020304" pitchFamily="18" charset="0"/>
                <a:cs typeface="Times New Roman" panose="02020603050405020304" pitchFamily="18" charset="0"/>
              </a:rPr>
              <a:t>Examples Above).</a:t>
            </a:r>
            <a:r>
              <a:rPr lang="en-US" sz="2600" b="1" i="1" dirty="0">
                <a:solidFill>
                  <a:schemeClr val="accent2">
                    <a:lumMod val="50000"/>
                  </a:schemeClr>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2600" b="1" dirty="0">
              <a:solidFill>
                <a:schemeClr val="accent2">
                  <a:lumMod val="50000"/>
                </a:schemeClr>
              </a:solidFill>
            </a:endParaRPr>
          </a:p>
          <a:p>
            <a:pPr marL="514350" indent="-514350">
              <a:buFont typeface="+mj-lt"/>
              <a:buAutoNum type="romanUcPeriod"/>
            </a:pPr>
            <a:endParaRPr lang="en-US" dirty="0">
              <a:solidFill>
                <a:schemeClr val="accent2">
                  <a:lumMod val="50000"/>
                </a:schemeClr>
              </a:solidFill>
            </a:endParaRPr>
          </a:p>
        </p:txBody>
      </p:sp>
    </p:spTree>
    <p:custDataLst>
      <p:tags r:id="rId1"/>
    </p:custDataLst>
    <p:extLst>
      <p:ext uri="{BB962C8B-B14F-4D97-AF65-F5344CB8AC3E}">
        <p14:creationId xmlns:p14="http://schemas.microsoft.com/office/powerpoint/2010/main" val="171628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598F7-BDF2-4D3D-BEE8-F03059765A98}"/>
              </a:ext>
            </a:extLst>
          </p:cNvPr>
          <p:cNvSpPr>
            <a:spLocks noGrp="1"/>
          </p:cNvSpPr>
          <p:nvPr>
            <p:ph type="title"/>
          </p:nvPr>
        </p:nvSpPr>
        <p:spPr/>
        <p:txBody>
          <a:bodyPr/>
          <a:lstStyle/>
          <a:p>
            <a:r>
              <a:rPr lang="en-US" dirty="0">
                <a:latin typeface="Georgia" panose="02040502050405020303" pitchFamily="18" charset="0"/>
              </a:rPr>
              <a:t>Sources:</a:t>
            </a:r>
          </a:p>
        </p:txBody>
      </p:sp>
      <p:sp>
        <p:nvSpPr>
          <p:cNvPr id="3" name="Content Placeholder 2">
            <a:extLst>
              <a:ext uri="{FF2B5EF4-FFF2-40B4-BE49-F238E27FC236}">
                <a16:creationId xmlns:a16="http://schemas.microsoft.com/office/drawing/2014/main" id="{32E7FD82-6A59-4DAC-84EB-33852ED80C35}"/>
              </a:ext>
            </a:extLst>
          </p:cNvPr>
          <p:cNvSpPr>
            <a:spLocks noGrp="1"/>
          </p:cNvSpPr>
          <p:nvPr>
            <p:ph idx="1"/>
          </p:nvPr>
        </p:nvSpPr>
        <p:spPr>
          <a:xfrm>
            <a:off x="4304582" y="1179829"/>
            <a:ext cx="7475042" cy="4658216"/>
          </a:xfrm>
        </p:spPr>
        <p:txBody>
          <a:bodyPr anchor="t">
            <a:normAutofit lnSpcReduction="10000"/>
          </a:bodyPr>
          <a:lstStyle/>
          <a:p>
            <a:r>
              <a:rPr lang="en-US" sz="2800" b="1" dirty="0">
                <a:latin typeface="Georgia" panose="02040502050405020303" pitchFamily="18" charset="0"/>
              </a:rPr>
              <a:t>Citing Sources</a:t>
            </a:r>
          </a:p>
          <a:p>
            <a:pPr lvl="1"/>
            <a:r>
              <a:rPr lang="en-US" sz="2400" b="1" u="sng" dirty="0">
                <a:latin typeface="Georgia" panose="02040502050405020303" pitchFamily="18" charset="0"/>
              </a:rPr>
              <a:t>In-Text Citations</a:t>
            </a:r>
            <a:r>
              <a:rPr lang="en-US" sz="2400" b="1" dirty="0">
                <a:latin typeface="Georgia" panose="02040502050405020303" pitchFamily="18" charset="0"/>
              </a:rPr>
              <a:t>: </a:t>
            </a:r>
            <a:r>
              <a:rPr lang="en-US" sz="2400" dirty="0">
                <a:latin typeface="Georgia" panose="02040502050405020303" pitchFamily="18" charset="0"/>
              </a:rPr>
              <a:t>Within the Body of the Paper</a:t>
            </a:r>
          </a:p>
          <a:p>
            <a:pPr lvl="2"/>
            <a:r>
              <a:rPr lang="en-US" sz="2000" dirty="0">
                <a:latin typeface="Georgia" panose="02040502050405020303" pitchFamily="18" charset="0"/>
              </a:rPr>
              <a:t>Paraphrased</a:t>
            </a:r>
          </a:p>
          <a:p>
            <a:pPr lvl="2"/>
            <a:r>
              <a:rPr lang="en-US" sz="2000" dirty="0">
                <a:latin typeface="Georgia" panose="02040502050405020303" pitchFamily="18" charset="0"/>
              </a:rPr>
              <a:t>Direct Quotes</a:t>
            </a:r>
          </a:p>
          <a:p>
            <a:pPr lvl="1"/>
            <a:r>
              <a:rPr lang="en-US" sz="2400" b="1" u="sng" dirty="0">
                <a:latin typeface="Georgia" panose="02040502050405020303" pitchFamily="18" charset="0"/>
              </a:rPr>
              <a:t>References</a:t>
            </a:r>
            <a:r>
              <a:rPr lang="en-US" sz="2400" b="1" dirty="0">
                <a:latin typeface="Georgia" panose="02040502050405020303" pitchFamily="18" charset="0"/>
              </a:rPr>
              <a:t>:</a:t>
            </a:r>
            <a:r>
              <a:rPr lang="en-US" sz="2400" dirty="0">
                <a:latin typeface="Georgia" panose="02040502050405020303" pitchFamily="18" charset="0"/>
              </a:rPr>
              <a:t> A List of all the In-text Citations Used Within the Paper</a:t>
            </a:r>
          </a:p>
          <a:p>
            <a:pPr lvl="2"/>
            <a:r>
              <a:rPr lang="en-US" sz="2000" dirty="0">
                <a:latin typeface="Georgia" panose="02040502050405020303" pitchFamily="18" charset="0"/>
              </a:rPr>
              <a:t>All Sources that are Cited in the Text Must Appear on the Reference Page at the End of the Paper. </a:t>
            </a:r>
          </a:p>
          <a:p>
            <a:pPr lvl="2"/>
            <a:r>
              <a:rPr lang="en-US" sz="2000" dirty="0">
                <a:latin typeface="Georgia" panose="02040502050405020303" pitchFamily="18" charset="0"/>
              </a:rPr>
              <a:t>Do not put a Source on the Reference Page Unless it is Used in the Paper. </a:t>
            </a:r>
          </a:p>
        </p:txBody>
      </p:sp>
      <p:sp>
        <p:nvSpPr>
          <p:cNvPr id="4" name="Text Placeholder 3">
            <a:extLst>
              <a:ext uri="{FF2B5EF4-FFF2-40B4-BE49-F238E27FC236}">
                <a16:creationId xmlns:a16="http://schemas.microsoft.com/office/drawing/2014/main" id="{207B7E29-5037-4107-9448-8DFDFDB52AD5}"/>
              </a:ext>
            </a:extLst>
          </p:cNvPr>
          <p:cNvSpPr>
            <a:spLocks noGrp="1"/>
          </p:cNvSpPr>
          <p:nvPr>
            <p:ph type="body" sz="half" idx="2"/>
          </p:nvPr>
        </p:nvSpPr>
        <p:spPr/>
        <p:txBody>
          <a:bodyPr>
            <a:normAutofit/>
          </a:bodyPr>
          <a:lstStyle/>
          <a:p>
            <a:r>
              <a:rPr lang="en-US" sz="2400" dirty="0">
                <a:latin typeface="Georgia" panose="02040502050405020303" pitchFamily="18" charset="0"/>
              </a:rPr>
              <a:t>Citing Sources is a Two-Step Process</a:t>
            </a:r>
          </a:p>
        </p:txBody>
      </p:sp>
    </p:spTree>
    <p:custDataLst>
      <p:tags r:id="rId1"/>
    </p:custDataLst>
    <p:extLst>
      <p:ext uri="{BB962C8B-B14F-4D97-AF65-F5344CB8AC3E}">
        <p14:creationId xmlns:p14="http://schemas.microsoft.com/office/powerpoint/2010/main" val="1210301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92D98-5214-45B6-8B2C-CCFB14DC085D}"/>
              </a:ext>
            </a:extLst>
          </p:cNvPr>
          <p:cNvSpPr>
            <a:spLocks noGrp="1"/>
          </p:cNvSpPr>
          <p:nvPr>
            <p:ph type="title"/>
          </p:nvPr>
        </p:nvSpPr>
        <p:spPr/>
        <p:txBody>
          <a:bodyPr>
            <a:normAutofit/>
          </a:bodyPr>
          <a:lstStyle/>
          <a:p>
            <a:r>
              <a:rPr lang="en-US" b="1" dirty="0">
                <a:latin typeface="Georgia" panose="02040502050405020303" pitchFamily="18" charset="0"/>
              </a:rPr>
              <a:t>IN-text Citations &amp; References</a:t>
            </a:r>
            <a:br>
              <a:rPr lang="en-US" b="1" dirty="0">
                <a:latin typeface="Georgia" panose="02040502050405020303" pitchFamily="18" charset="0"/>
              </a:rPr>
            </a:br>
            <a:endParaRPr lang="en-US" dirty="0"/>
          </a:p>
        </p:txBody>
      </p:sp>
      <p:sp>
        <p:nvSpPr>
          <p:cNvPr id="3" name="Content Placeholder 2">
            <a:extLst>
              <a:ext uri="{FF2B5EF4-FFF2-40B4-BE49-F238E27FC236}">
                <a16:creationId xmlns:a16="http://schemas.microsoft.com/office/drawing/2014/main" id="{2C83A8BF-DB15-45CE-9A04-C857FA468DE0}"/>
              </a:ext>
            </a:extLst>
          </p:cNvPr>
          <p:cNvSpPr>
            <a:spLocks noGrp="1"/>
          </p:cNvSpPr>
          <p:nvPr>
            <p:ph idx="1"/>
          </p:nvPr>
        </p:nvSpPr>
        <p:spPr>
          <a:xfrm>
            <a:off x="4287328" y="655608"/>
            <a:ext cx="7273217" cy="6081622"/>
          </a:xfrm>
        </p:spPr>
        <p:txBody>
          <a:bodyPr anchor="t">
            <a:normAutofit/>
          </a:bodyPr>
          <a:lstStyle/>
          <a:p>
            <a:r>
              <a:rPr lang="en-US" sz="2400" b="1" dirty="0">
                <a:latin typeface="Georgia" panose="02040502050405020303" pitchFamily="18" charset="0"/>
              </a:rPr>
              <a:t>In-Text Citations:</a:t>
            </a:r>
          </a:p>
          <a:p>
            <a:pPr lvl="1"/>
            <a:r>
              <a:rPr lang="en-US" sz="2000" dirty="0">
                <a:latin typeface="Georgia" panose="02040502050405020303" pitchFamily="18" charset="0"/>
              </a:rPr>
              <a:t>Every Time you </a:t>
            </a:r>
            <a:r>
              <a:rPr lang="en-US" sz="2000" b="1" dirty="0">
                <a:latin typeface="Georgia" panose="02040502050405020303" pitchFamily="18" charset="0"/>
              </a:rPr>
              <a:t>Obtain/Reference Information </a:t>
            </a:r>
            <a:r>
              <a:rPr lang="en-US" sz="2000" dirty="0">
                <a:latin typeface="Georgia" panose="02040502050405020303" pitchFamily="18" charset="0"/>
              </a:rPr>
              <a:t>from a </a:t>
            </a:r>
            <a:r>
              <a:rPr lang="en-US" sz="2000" b="1" dirty="0">
                <a:latin typeface="Georgia" panose="02040502050405020303" pitchFamily="18" charset="0"/>
              </a:rPr>
              <a:t>Source</a:t>
            </a:r>
            <a:r>
              <a:rPr lang="en-US" sz="2000" dirty="0">
                <a:latin typeface="Georgia" panose="02040502050405020303" pitchFamily="18" charset="0"/>
              </a:rPr>
              <a:t> (Journal, Website, Book/eBook, Video, etc.) you </a:t>
            </a:r>
            <a:r>
              <a:rPr lang="en-US" sz="2000" b="1" dirty="0">
                <a:latin typeface="Georgia" panose="02040502050405020303" pitchFamily="18" charset="0"/>
              </a:rPr>
              <a:t>Must Cite the Information. </a:t>
            </a:r>
          </a:p>
          <a:p>
            <a:pPr lvl="1"/>
            <a:r>
              <a:rPr lang="en-US" sz="2000" b="1" dirty="0">
                <a:latin typeface="Georgia" panose="02040502050405020303" pitchFamily="18" charset="0"/>
              </a:rPr>
              <a:t>There are 2 Types of In-Text Citations</a:t>
            </a:r>
          </a:p>
          <a:p>
            <a:pPr lvl="2"/>
            <a:r>
              <a:rPr lang="en-US" sz="1800" b="1" dirty="0">
                <a:latin typeface="Georgia" panose="02040502050405020303" pitchFamily="18" charset="0"/>
              </a:rPr>
              <a:t>Paraphrased </a:t>
            </a:r>
            <a:r>
              <a:rPr lang="en-US" sz="1800" dirty="0">
                <a:latin typeface="Georgia" panose="02040502050405020303" pitchFamily="18" charset="0"/>
              </a:rPr>
              <a:t>– Putting the Author/s information in your own words</a:t>
            </a:r>
          </a:p>
          <a:p>
            <a:pPr lvl="2"/>
            <a:r>
              <a:rPr lang="en-US" sz="1800" b="1" dirty="0">
                <a:latin typeface="Georgia" panose="02040502050405020303" pitchFamily="18" charset="0"/>
              </a:rPr>
              <a:t>Direct Quotes </a:t>
            </a:r>
            <a:r>
              <a:rPr lang="en-US" sz="1800" dirty="0">
                <a:latin typeface="Georgia" panose="02040502050405020303" pitchFamily="18" charset="0"/>
              </a:rPr>
              <a:t>– Using the Author/s information word for word </a:t>
            </a:r>
          </a:p>
          <a:p>
            <a:pPr lvl="1"/>
            <a:r>
              <a:rPr lang="en-US" b="1" i="1" dirty="0">
                <a:highlight>
                  <a:srgbClr val="FFFF00"/>
                </a:highlight>
                <a:latin typeface="Georgia" panose="02040502050405020303" pitchFamily="18" charset="0"/>
              </a:rPr>
              <a:t>Less than 10% of your paper should be Direct Quotes</a:t>
            </a:r>
          </a:p>
          <a:p>
            <a:pPr lvl="2"/>
            <a:r>
              <a:rPr lang="en-US" sz="1800" dirty="0">
                <a:latin typeface="Georgia" panose="02040502050405020303" pitchFamily="18" charset="0"/>
              </a:rPr>
              <a:t>Paraphrasing shows the Instructor that you understand the information. </a:t>
            </a:r>
            <a:r>
              <a:rPr lang="en-US" sz="1800" dirty="0"/>
              <a:t> </a:t>
            </a:r>
          </a:p>
          <a:p>
            <a:r>
              <a:rPr lang="en-US" b="1" dirty="0">
                <a:latin typeface="Georgia" panose="02040502050405020303" pitchFamily="18" charset="0"/>
                <a:hlinkClick r:id="rId3"/>
              </a:rPr>
              <a:t>5 Easy Steps to Paraphrasing - Scribbr</a:t>
            </a:r>
            <a:endParaRPr lang="en-US" b="1" dirty="0">
              <a:latin typeface="Georgia" panose="02040502050405020303" pitchFamily="18" charset="0"/>
              <a:hlinkClick r:id="rId4"/>
            </a:endParaRPr>
          </a:p>
        </p:txBody>
      </p:sp>
      <p:sp>
        <p:nvSpPr>
          <p:cNvPr id="4" name="Text Placeholder 3">
            <a:extLst>
              <a:ext uri="{FF2B5EF4-FFF2-40B4-BE49-F238E27FC236}">
                <a16:creationId xmlns:a16="http://schemas.microsoft.com/office/drawing/2014/main" id="{73E89878-6F99-44C6-99EA-51422357FD04}"/>
              </a:ext>
            </a:extLst>
          </p:cNvPr>
          <p:cNvSpPr>
            <a:spLocks noGrp="1"/>
          </p:cNvSpPr>
          <p:nvPr>
            <p:ph type="body" sz="half" idx="2"/>
          </p:nvPr>
        </p:nvSpPr>
        <p:spPr/>
        <p:txBody>
          <a:bodyPr>
            <a:normAutofit/>
          </a:bodyPr>
          <a:lstStyle/>
          <a:p>
            <a:r>
              <a:rPr lang="en-US" sz="2400" b="1" dirty="0">
                <a:latin typeface="Georgia" panose="02040502050405020303" pitchFamily="18" charset="0"/>
              </a:rPr>
              <a:t>Details…</a:t>
            </a:r>
            <a:endParaRPr lang="en-US" sz="2400" dirty="0"/>
          </a:p>
        </p:txBody>
      </p:sp>
    </p:spTree>
    <p:custDataLst>
      <p:tags r:id="rId1"/>
    </p:custDataLst>
    <p:extLst>
      <p:ext uri="{BB962C8B-B14F-4D97-AF65-F5344CB8AC3E}">
        <p14:creationId xmlns:p14="http://schemas.microsoft.com/office/powerpoint/2010/main" val="4093426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3BA45-C81B-48D0-962A-997C9F960870}"/>
              </a:ext>
            </a:extLst>
          </p:cNvPr>
          <p:cNvSpPr>
            <a:spLocks noGrp="1"/>
          </p:cNvSpPr>
          <p:nvPr>
            <p:ph type="title"/>
          </p:nvPr>
        </p:nvSpPr>
        <p:spPr>
          <a:xfrm>
            <a:off x="581192" y="702156"/>
            <a:ext cx="11029616" cy="601127"/>
          </a:xfrm>
        </p:spPr>
        <p:txBody>
          <a:bodyPr anchor="t"/>
          <a:lstStyle/>
          <a:p>
            <a:r>
              <a:rPr lang="en-US" b="1" dirty="0">
                <a:solidFill>
                  <a:srgbClr val="002060"/>
                </a:solidFill>
                <a:latin typeface="Georgia" panose="02040502050405020303" pitchFamily="18" charset="0"/>
              </a:rPr>
              <a:t>In-text Citations:  Paraphrase Examples</a:t>
            </a:r>
          </a:p>
        </p:txBody>
      </p:sp>
      <p:sp>
        <p:nvSpPr>
          <p:cNvPr id="3" name="Content Placeholder 2">
            <a:extLst>
              <a:ext uri="{FF2B5EF4-FFF2-40B4-BE49-F238E27FC236}">
                <a16:creationId xmlns:a16="http://schemas.microsoft.com/office/drawing/2014/main" id="{F218A841-8575-4013-BDB2-D9F2346BDFC3}"/>
              </a:ext>
            </a:extLst>
          </p:cNvPr>
          <p:cNvSpPr>
            <a:spLocks noGrp="1"/>
          </p:cNvSpPr>
          <p:nvPr>
            <p:ph idx="1"/>
          </p:nvPr>
        </p:nvSpPr>
        <p:spPr>
          <a:xfrm>
            <a:off x="341243" y="914400"/>
            <a:ext cx="11509513" cy="5665304"/>
          </a:xfrm>
        </p:spPr>
        <p:txBody>
          <a:bodyPr>
            <a:normAutofit fontScale="62500" lnSpcReduction="20000"/>
          </a:bodyPr>
          <a:lstStyle/>
          <a:p>
            <a:endParaRPr lang="en-US" sz="2600" b="1" dirty="0">
              <a:latin typeface="Georgia" panose="02040502050405020303" pitchFamily="18" charset="0"/>
            </a:endParaRPr>
          </a:p>
          <a:p>
            <a:r>
              <a:rPr lang="en-US" sz="3800" b="1" dirty="0">
                <a:latin typeface="Georgia" panose="02040502050405020303" pitchFamily="18" charset="0"/>
              </a:rPr>
              <a:t>When Paraphrasing the Words of Another Author/s Work include:</a:t>
            </a:r>
          </a:p>
          <a:p>
            <a:pPr lvl="1"/>
            <a:r>
              <a:rPr lang="en-US" sz="3800" b="1" dirty="0">
                <a:latin typeface="Georgia" panose="02040502050405020303" pitchFamily="18" charset="0"/>
              </a:rPr>
              <a:t>Author/s Last Name</a:t>
            </a:r>
          </a:p>
          <a:p>
            <a:pPr lvl="1"/>
            <a:r>
              <a:rPr lang="en-US" sz="3800" b="1" dirty="0">
                <a:latin typeface="Georgia" panose="02040502050405020303" pitchFamily="18" charset="0"/>
              </a:rPr>
              <a:t>Year of Publication </a:t>
            </a:r>
          </a:p>
          <a:p>
            <a:pPr>
              <a:lnSpc>
                <a:spcPct val="120000"/>
              </a:lnSpc>
            </a:pPr>
            <a:r>
              <a:rPr lang="en-US" sz="3800" b="1" u="sng" dirty="0">
                <a:latin typeface="Georgia" panose="02040502050405020303" pitchFamily="18" charset="0"/>
              </a:rPr>
              <a:t>Parenthetical Citations</a:t>
            </a:r>
            <a:r>
              <a:rPr lang="en-US" sz="3800" b="1" dirty="0">
                <a:latin typeface="Georgia" panose="02040502050405020303" pitchFamily="18" charset="0"/>
              </a:rPr>
              <a:t>:  </a:t>
            </a:r>
            <a:r>
              <a:rPr lang="en-US" sz="3800" dirty="0">
                <a:latin typeface="Georgia" panose="02040502050405020303" pitchFamily="18" charset="0"/>
              </a:rPr>
              <a:t>at the end of a sentence or paragraph </a:t>
            </a:r>
          </a:p>
          <a:p>
            <a:pPr lvl="1">
              <a:lnSpc>
                <a:spcPct val="120000"/>
              </a:lnSpc>
            </a:pPr>
            <a:r>
              <a:rPr lang="en-US" sz="3800" b="1" dirty="0">
                <a:solidFill>
                  <a:srgbClr val="002060"/>
                </a:solidFill>
                <a:latin typeface="Georgia" panose="02040502050405020303" pitchFamily="18" charset="0"/>
              </a:rPr>
              <a:t>APA style is a challenging citation format for first-time learners (Jones, 1998).</a:t>
            </a:r>
          </a:p>
          <a:p>
            <a:pPr lvl="2"/>
            <a:r>
              <a:rPr lang="en-US" sz="3800" b="1" dirty="0">
                <a:latin typeface="Georgia" panose="02040502050405020303" pitchFamily="18" charset="0"/>
              </a:rPr>
              <a:t>Notice that the Punctuation goes after the citation.</a:t>
            </a:r>
          </a:p>
          <a:p>
            <a:pPr>
              <a:lnSpc>
                <a:spcPct val="120000"/>
              </a:lnSpc>
            </a:pPr>
            <a:r>
              <a:rPr lang="en-US" sz="3800" b="1" u="sng" dirty="0">
                <a:latin typeface="Georgia" panose="02040502050405020303" pitchFamily="18" charset="0"/>
              </a:rPr>
              <a:t>Narrative Citations</a:t>
            </a:r>
            <a:r>
              <a:rPr lang="en-US" sz="3800" b="1" dirty="0">
                <a:latin typeface="Georgia" panose="02040502050405020303" pitchFamily="18" charset="0"/>
              </a:rPr>
              <a:t>:   </a:t>
            </a:r>
            <a:r>
              <a:rPr lang="en-US" sz="3800" dirty="0">
                <a:latin typeface="Georgia" panose="02040502050405020303" pitchFamily="18" charset="0"/>
              </a:rPr>
              <a:t>within a sentence</a:t>
            </a:r>
          </a:p>
          <a:p>
            <a:pPr lvl="1">
              <a:lnSpc>
                <a:spcPct val="120000"/>
              </a:lnSpc>
            </a:pPr>
            <a:r>
              <a:rPr lang="en-US" sz="3800" b="1" dirty="0">
                <a:solidFill>
                  <a:srgbClr val="002060"/>
                </a:solidFill>
                <a:latin typeface="Georgia" panose="02040502050405020303" pitchFamily="18" charset="0"/>
              </a:rPr>
              <a:t>According to Jones (1998), the APA style is a difficult citation format for first-time learners. </a:t>
            </a:r>
            <a:endParaRPr lang="en-US" dirty="0"/>
          </a:p>
        </p:txBody>
      </p:sp>
      <p:sp>
        <p:nvSpPr>
          <p:cNvPr id="5" name="AutoShape 2" descr="https://i.ytimg.com/an_webp/oiM0x0ApVL8/mqdefault_6s.webp?du=3000&amp;sqp=CN_eqpsG&amp;rs=AOn4CLAojsLexpv35wStVw1Y-IEfVrrDCg">
            <a:extLst>
              <a:ext uri="{FF2B5EF4-FFF2-40B4-BE49-F238E27FC236}">
                <a16:creationId xmlns:a16="http://schemas.microsoft.com/office/drawing/2014/main" id="{D710E5F3-79C1-487C-A5C4-671C70FFCA5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ustDataLst>
      <p:tags r:id="rId1"/>
    </p:custDataLst>
    <p:extLst>
      <p:ext uri="{BB962C8B-B14F-4D97-AF65-F5344CB8AC3E}">
        <p14:creationId xmlns:p14="http://schemas.microsoft.com/office/powerpoint/2010/main" val="2382039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84F30-29F1-4BA6-82D1-B3C1138A8107}"/>
              </a:ext>
            </a:extLst>
          </p:cNvPr>
          <p:cNvSpPr>
            <a:spLocks noGrp="1"/>
          </p:cNvSpPr>
          <p:nvPr>
            <p:ph type="title"/>
          </p:nvPr>
        </p:nvSpPr>
        <p:spPr>
          <a:xfrm>
            <a:off x="581192" y="702156"/>
            <a:ext cx="11029616" cy="695323"/>
          </a:xfrm>
        </p:spPr>
        <p:txBody>
          <a:bodyPr anchor="t">
            <a:normAutofit/>
          </a:bodyPr>
          <a:lstStyle/>
          <a:p>
            <a:r>
              <a:rPr lang="en-US" b="1" dirty="0">
                <a:solidFill>
                  <a:schemeClr val="accent2">
                    <a:lumMod val="50000"/>
                  </a:schemeClr>
                </a:solidFill>
                <a:latin typeface="Georgia" panose="02040502050405020303" pitchFamily="18" charset="0"/>
              </a:rPr>
              <a:t>IN-text Citations:  Number of Authors</a:t>
            </a:r>
          </a:p>
        </p:txBody>
      </p:sp>
      <p:sp>
        <p:nvSpPr>
          <p:cNvPr id="3" name="Content Placeholder 2">
            <a:extLst>
              <a:ext uri="{FF2B5EF4-FFF2-40B4-BE49-F238E27FC236}">
                <a16:creationId xmlns:a16="http://schemas.microsoft.com/office/drawing/2014/main" id="{6A0751C0-14C0-4279-9F63-850850A5BBDB}"/>
              </a:ext>
            </a:extLst>
          </p:cNvPr>
          <p:cNvSpPr>
            <a:spLocks noGrp="1"/>
          </p:cNvSpPr>
          <p:nvPr>
            <p:ph idx="1"/>
          </p:nvPr>
        </p:nvSpPr>
        <p:spPr>
          <a:xfrm>
            <a:off x="581193" y="1397478"/>
            <a:ext cx="11029615" cy="5201730"/>
          </a:xfrm>
        </p:spPr>
        <p:txBody>
          <a:bodyPr anchor="t">
            <a:normAutofit fontScale="92500" lnSpcReduction="10000"/>
          </a:bodyPr>
          <a:lstStyle/>
          <a:p>
            <a:r>
              <a:rPr lang="en-US" sz="2800" b="1" dirty="0">
                <a:latin typeface="Georgia" panose="02040502050405020303" pitchFamily="18" charset="0"/>
              </a:rPr>
              <a:t>For the Sources with One or Two Authors:</a:t>
            </a:r>
          </a:p>
          <a:p>
            <a:pPr lvl="1"/>
            <a:r>
              <a:rPr lang="en-US" sz="2400" b="1" u="sng" dirty="0">
                <a:latin typeface="Georgia" panose="02040502050405020303" pitchFamily="18" charset="0"/>
              </a:rPr>
              <a:t>Single Author</a:t>
            </a:r>
            <a:r>
              <a:rPr lang="en-US" sz="2400" b="1" dirty="0">
                <a:latin typeface="Georgia" panose="02040502050405020303" pitchFamily="18" charset="0"/>
              </a:rPr>
              <a:t>:  </a:t>
            </a:r>
            <a:r>
              <a:rPr lang="en-US" sz="2400" dirty="0">
                <a:latin typeface="Georgia" panose="02040502050405020303" pitchFamily="18" charset="0"/>
              </a:rPr>
              <a:t>Include the Authors’ Last Name in Every Citation</a:t>
            </a:r>
          </a:p>
          <a:p>
            <a:pPr lvl="2"/>
            <a:r>
              <a:rPr lang="en-US" sz="2000" u="sng" dirty="0">
                <a:latin typeface="Georgia" panose="02040502050405020303" pitchFamily="18" charset="0"/>
              </a:rPr>
              <a:t>Parentheticals</a:t>
            </a:r>
            <a:r>
              <a:rPr lang="en-US" sz="2000" dirty="0">
                <a:latin typeface="Georgia" panose="02040502050405020303" pitchFamily="18" charset="0"/>
              </a:rPr>
              <a:t>:  </a:t>
            </a:r>
            <a:r>
              <a:rPr lang="en-US" sz="2000" dirty="0">
                <a:solidFill>
                  <a:schemeClr val="accent2">
                    <a:lumMod val="50000"/>
                  </a:schemeClr>
                </a:solidFill>
                <a:latin typeface="Georgia" panose="02040502050405020303" pitchFamily="18" charset="0"/>
              </a:rPr>
              <a:t>(Jones, 2022).</a:t>
            </a:r>
            <a:r>
              <a:rPr lang="en-US" sz="2000" dirty="0">
                <a:latin typeface="Georgia" panose="02040502050405020303" pitchFamily="18" charset="0"/>
              </a:rPr>
              <a:t> </a:t>
            </a:r>
          </a:p>
          <a:p>
            <a:pPr lvl="2"/>
            <a:r>
              <a:rPr lang="en-US" sz="2000" u="sng" dirty="0">
                <a:latin typeface="Georgia" panose="02040502050405020303" pitchFamily="18" charset="0"/>
              </a:rPr>
              <a:t>Narrative</a:t>
            </a:r>
            <a:r>
              <a:rPr lang="en-US" sz="2000" dirty="0">
                <a:latin typeface="Georgia" panose="02040502050405020303" pitchFamily="18" charset="0"/>
              </a:rPr>
              <a:t>:  According to </a:t>
            </a:r>
            <a:r>
              <a:rPr lang="en-US" sz="2000" dirty="0">
                <a:solidFill>
                  <a:schemeClr val="accent2">
                    <a:lumMod val="50000"/>
                  </a:schemeClr>
                </a:solidFill>
                <a:latin typeface="Georgia" panose="02040502050405020303" pitchFamily="18" charset="0"/>
              </a:rPr>
              <a:t>Jones (2022)…</a:t>
            </a:r>
            <a:r>
              <a:rPr lang="en-US" sz="2000" dirty="0">
                <a:latin typeface="Georgia" panose="02040502050405020303" pitchFamily="18" charset="0"/>
              </a:rPr>
              <a:t> </a:t>
            </a:r>
          </a:p>
          <a:p>
            <a:pPr lvl="1"/>
            <a:r>
              <a:rPr lang="en-US" sz="2400" b="1" u="sng" dirty="0">
                <a:latin typeface="Georgia" panose="02040502050405020303" pitchFamily="18" charset="0"/>
              </a:rPr>
              <a:t>Two Authors</a:t>
            </a:r>
            <a:r>
              <a:rPr lang="en-US" sz="2400" b="1" dirty="0">
                <a:latin typeface="Georgia" panose="02040502050405020303" pitchFamily="18" charset="0"/>
              </a:rPr>
              <a:t>:  </a:t>
            </a:r>
            <a:r>
              <a:rPr lang="en-US" sz="2400" dirty="0">
                <a:latin typeface="Georgia" panose="02040502050405020303" pitchFamily="18" charset="0"/>
              </a:rPr>
              <a:t>Include Both Authors Last Name/s in Every Citation</a:t>
            </a:r>
            <a:endParaRPr lang="en-US" sz="2400" u="sng" dirty="0">
              <a:latin typeface="Georgia" panose="02040502050405020303" pitchFamily="18" charset="0"/>
            </a:endParaRPr>
          </a:p>
          <a:p>
            <a:pPr lvl="2"/>
            <a:r>
              <a:rPr lang="en-US" sz="2000" u="sng" dirty="0">
                <a:latin typeface="Georgia" panose="02040502050405020303" pitchFamily="18" charset="0"/>
              </a:rPr>
              <a:t>Parentheticals</a:t>
            </a:r>
            <a:r>
              <a:rPr lang="en-US" sz="2000" dirty="0">
                <a:latin typeface="Georgia" panose="02040502050405020303" pitchFamily="18" charset="0"/>
              </a:rPr>
              <a:t>:  </a:t>
            </a:r>
            <a:r>
              <a:rPr lang="en-US" sz="2000" dirty="0">
                <a:solidFill>
                  <a:schemeClr val="accent2">
                    <a:lumMod val="50000"/>
                  </a:schemeClr>
                </a:solidFill>
                <a:latin typeface="Georgia" panose="02040502050405020303" pitchFamily="18" charset="0"/>
              </a:rPr>
              <a:t>(Martin &amp; Salas, 2021). </a:t>
            </a:r>
          </a:p>
          <a:p>
            <a:pPr lvl="2"/>
            <a:r>
              <a:rPr lang="en-US" sz="2000" u="sng" dirty="0">
                <a:latin typeface="Georgia" panose="02040502050405020303" pitchFamily="18" charset="0"/>
              </a:rPr>
              <a:t>Narrative</a:t>
            </a:r>
            <a:r>
              <a:rPr lang="en-US" sz="2000" dirty="0">
                <a:latin typeface="Georgia" panose="02040502050405020303" pitchFamily="18" charset="0"/>
              </a:rPr>
              <a:t>: </a:t>
            </a:r>
            <a:r>
              <a:rPr lang="en-US" sz="2000" dirty="0">
                <a:solidFill>
                  <a:schemeClr val="accent2">
                    <a:lumMod val="50000"/>
                  </a:schemeClr>
                </a:solidFill>
                <a:latin typeface="Georgia" panose="02040502050405020303" pitchFamily="18" charset="0"/>
              </a:rPr>
              <a:t> Based on their research, Martin and Salas (2021)… </a:t>
            </a:r>
          </a:p>
          <a:p>
            <a:pPr lvl="1"/>
            <a:r>
              <a:rPr lang="en-US" sz="2600" b="1" u="sng" dirty="0">
                <a:latin typeface="Georgia" panose="02040502050405020303" pitchFamily="18" charset="0"/>
              </a:rPr>
              <a:t>Three or More Authors</a:t>
            </a:r>
            <a:r>
              <a:rPr lang="en-US" sz="2600" b="1" dirty="0">
                <a:latin typeface="Georgia" panose="02040502050405020303" pitchFamily="18" charset="0"/>
              </a:rPr>
              <a:t>:  </a:t>
            </a:r>
            <a:r>
              <a:rPr lang="en-US" sz="2400" dirty="0">
                <a:latin typeface="Georgia" panose="02040502050405020303" pitchFamily="18" charset="0"/>
              </a:rPr>
              <a:t>Include the Last Name of the First Author Only, plus </a:t>
            </a:r>
            <a:r>
              <a:rPr lang="en-US" sz="2400" b="1" dirty="0">
                <a:latin typeface="Georgia" panose="02040502050405020303" pitchFamily="18" charset="0"/>
              </a:rPr>
              <a:t>“et al.” </a:t>
            </a:r>
            <a:r>
              <a:rPr lang="en-US" sz="2400" dirty="0">
                <a:latin typeface="Georgia" panose="02040502050405020303" pitchFamily="18" charset="0"/>
              </a:rPr>
              <a:t>in Every Citation</a:t>
            </a:r>
          </a:p>
          <a:p>
            <a:pPr lvl="2"/>
            <a:r>
              <a:rPr lang="en-US" sz="2000" u="sng" dirty="0">
                <a:latin typeface="Georgia" panose="02040502050405020303" pitchFamily="18" charset="0"/>
              </a:rPr>
              <a:t>Parenthetical</a:t>
            </a:r>
            <a:r>
              <a:rPr lang="en-US" sz="2000" dirty="0">
                <a:latin typeface="Georgia" panose="02040502050405020303" pitchFamily="18" charset="0"/>
              </a:rPr>
              <a:t>:  </a:t>
            </a:r>
            <a:r>
              <a:rPr lang="en-US" sz="2000" dirty="0">
                <a:solidFill>
                  <a:schemeClr val="accent2">
                    <a:lumMod val="50000"/>
                  </a:schemeClr>
                </a:solidFill>
                <a:latin typeface="Georgia" panose="02040502050405020303" pitchFamily="18" charset="0"/>
              </a:rPr>
              <a:t>(Luna, et al., 2020).  </a:t>
            </a:r>
          </a:p>
          <a:p>
            <a:pPr lvl="2"/>
            <a:r>
              <a:rPr lang="en-US" sz="2000" u="sng" dirty="0">
                <a:latin typeface="Georgia" panose="02040502050405020303" pitchFamily="18" charset="0"/>
              </a:rPr>
              <a:t>Narrative</a:t>
            </a:r>
            <a:r>
              <a:rPr lang="en-US" sz="2000" dirty="0">
                <a:latin typeface="Georgia" panose="02040502050405020303" pitchFamily="18" charset="0"/>
              </a:rPr>
              <a:t>:  Luna et al. (2020)…</a:t>
            </a:r>
          </a:p>
          <a:p>
            <a:endParaRPr lang="en-US" sz="2000" dirty="0">
              <a:latin typeface="Georgia" panose="02040502050405020303" pitchFamily="18" charset="0"/>
            </a:endParaRPr>
          </a:p>
        </p:txBody>
      </p:sp>
    </p:spTree>
    <p:custDataLst>
      <p:tags r:id="rId1"/>
    </p:custDataLst>
    <p:extLst>
      <p:ext uri="{BB962C8B-B14F-4D97-AF65-F5344CB8AC3E}">
        <p14:creationId xmlns:p14="http://schemas.microsoft.com/office/powerpoint/2010/main" val="459948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BACKING_FORM_KEY" val="3279746-e:\apa 7th ed. graduate writing semianr.pptx"/>
  <p:tag name="ARTICULATE_PRESENTER_VERSION" val="8"/>
  <p:tag name="ARTICULATE_PROJECT_CHECK" val="0"/>
  <p:tag name="ARTICULATE_DESIGN_ID_DIVIDENDVTI" val="BuVpFk9f"/>
  <p:tag name="ARTICULATE_SLIDE_THUMBNAIL_REFRESH" val="1"/>
  <p:tag name="ARTICULATE_PROJECT_OPEN" val="0"/>
  <p:tag name="ARTICULATE_SLIDE_COUNT" val="2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AnalogousFromLightSeedLeftStep">
      <a:dk1>
        <a:srgbClr val="000000"/>
      </a:dk1>
      <a:lt1>
        <a:srgbClr val="FFFFFF"/>
      </a:lt1>
      <a:dk2>
        <a:srgbClr val="213B39"/>
      </a:dk2>
      <a:lt2>
        <a:srgbClr val="E8E8E2"/>
      </a:lt2>
      <a:accent1>
        <a:srgbClr val="878DD5"/>
      </a:accent1>
      <a:accent2>
        <a:srgbClr val="6D9BCC"/>
      </a:accent2>
      <a:accent3>
        <a:srgbClr val="69AEB6"/>
      </a:accent3>
      <a:accent4>
        <a:srgbClr val="60B499"/>
      </a:accent4>
      <a:accent5>
        <a:srgbClr val="6BB37E"/>
      </a:accent5>
      <a:accent6>
        <a:srgbClr val="6EB561"/>
      </a:accent6>
      <a:hlink>
        <a:srgbClr val="888452"/>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1407</TotalTime>
  <Words>1629</Words>
  <Application>Microsoft Office PowerPoint</Application>
  <PresentationFormat>Widescreen</PresentationFormat>
  <Paragraphs>187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 Light</vt:lpstr>
      <vt:lpstr>Georgia</vt:lpstr>
      <vt:lpstr>Tw Cen MT</vt:lpstr>
      <vt:lpstr>Wingdings 2</vt:lpstr>
      <vt:lpstr>DividendVTI</vt:lpstr>
      <vt:lpstr>Student Success Seminar:   APA Style for Graduate Students</vt:lpstr>
      <vt:lpstr>PowerPoint Presentation</vt:lpstr>
      <vt:lpstr>Goals: </vt:lpstr>
      <vt:lpstr>APA 7th ed.  paper Layout</vt:lpstr>
      <vt:lpstr>Heading  Levels and Outline layout</vt:lpstr>
      <vt:lpstr>Sources:</vt:lpstr>
      <vt:lpstr>IN-text Citations &amp; References </vt:lpstr>
      <vt:lpstr>In-text Citations:  Paraphrase Examples</vt:lpstr>
      <vt:lpstr>IN-text Citations:  Number of Authors</vt:lpstr>
      <vt:lpstr>In-text Citations:  Direct Quote Examples (39 words or less)</vt:lpstr>
      <vt:lpstr>In-text Citations:  Direct Quote Examples (Over 40 words)</vt:lpstr>
      <vt:lpstr>Direct Quotes 40 words or More - Continued</vt:lpstr>
      <vt:lpstr>References</vt:lpstr>
      <vt:lpstr>References – sentence case</vt:lpstr>
      <vt:lpstr>References – Title Case</vt:lpstr>
      <vt:lpstr>References – YouTube or Website</vt:lpstr>
      <vt:lpstr>Library Homepage Features </vt:lpstr>
      <vt:lpstr>Don’t Forget!</vt:lpstr>
      <vt:lpstr>Closing Comments  </vt:lpstr>
      <vt:lpstr>Thank you so very much!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APA</dc:title>
  <dc:creator>Nina Campanicki</dc:creator>
  <cp:lastModifiedBy>Nina Campanicki</cp:lastModifiedBy>
  <cp:revision>69</cp:revision>
  <dcterms:created xsi:type="dcterms:W3CDTF">2021-09-29T19:36:58Z</dcterms:created>
  <dcterms:modified xsi:type="dcterms:W3CDTF">2024-01-22T22:52:40Z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APA 7th ed. Graduate Writing Semianr</vt:lpwstr>
  </property>
  <property fmtid="{D5CDD505-2E9C-101B-9397-08002B2CF9AE}" pid="3" name="ArticulateUseProject">
    <vt:lpwstr>1</vt:lpwstr>
  </property>
  <property fmtid="{D5CDD505-2E9C-101B-9397-08002B2CF9AE}" pid="4" name="ArticulateProjectVersion">
    <vt:lpwstr>8</vt:lpwstr>
  </property>
  <property fmtid="{D5CDD505-2E9C-101B-9397-08002B2CF9AE}" pid="5" name="ArticulateGUID">
    <vt:lpwstr>47CFF19A-7CC1-4649-8F89-50FC365CC394</vt:lpwstr>
  </property>
  <property fmtid="{D5CDD505-2E9C-101B-9397-08002B2CF9AE}" pid="6" name="ArticulateProjectFull">
    <vt:lpwstr>C:\Users\nina.a.campanicki\Dropbox\Dropbox\APA\APA 7th ed. Graduate Writing Seminar [Autosaved].ppta</vt:lpwstr>
  </property>
</Properties>
</file>